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webextensions/webextension2.xml" ContentType="application/vnd.ms-office.webextensio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7" r:id="rId18"/>
    <p:sldId id="288" r:id="rId19"/>
    <p:sldId id="275" r:id="rId20"/>
    <p:sldId id="277" r:id="rId21"/>
    <p:sldId id="278" r:id="rId22"/>
    <p:sldId id="279" r:id="rId23"/>
    <p:sldId id="280" r:id="rId24"/>
    <p:sldId id="282" r:id="rId25"/>
    <p:sldId id="283" r:id="rId26"/>
    <p:sldId id="284" r:id="rId27"/>
    <p:sldId id="285"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QO737pFj54wuhoTtr8ZsEAqIY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046EA-4AA1-5A3A-A5F1-9EC976178781}" v="8" dt="2019-06-07T22:17:48.301"/>
    <p1510:client id="{2007516B-B24E-EC67-934D-D82400DB77DD}" v="12" dt="2019-06-07T18:04:01.287"/>
    <p1510:client id="{2F2881CE-29BD-FAC2-AB1D-E2EBCC9968F1}" v="1" dt="2019-06-07T08:20:46.214"/>
    <p1510:client id="{F57232C2-0647-5EEC-DF41-CD5818CD7588}" v="1" dt="2019-06-07T09:02:08.348"/>
    <p1510:client id="{FC610A72-D0B3-A91C-125F-BA232EBB2858}" v="5" dt="2019-06-07T09:29:46.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underground.com/history/daily/us/ca/san-diego/KSAN/date/2019-4-3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Good Evening everybody, </a:t>
            </a:r>
            <a:endParaRPr/>
          </a:p>
          <a:p>
            <a:pPr marL="0" lvl="0" indent="0" algn="l" rtl="0">
              <a:lnSpc>
                <a:spcPct val="100000"/>
              </a:lnSpc>
              <a:spcBef>
                <a:spcPts val="0"/>
              </a:spcBef>
              <a:spcAft>
                <a:spcPts val="0"/>
              </a:spcAft>
              <a:buSzPts val="1400"/>
              <a:buNone/>
            </a:pPr>
            <a:r>
              <a:rPr lang="en-US"/>
              <a:t>Fan, Pengkun and I are going to present our project entitled Climate Study for the United States. </a:t>
            </a: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ab5be6871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5ab5be6871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some cells where the data was not available, we used the forward fill method from pandas to compensate for the missing data</a:t>
            </a:r>
            <a:endParaRPr/>
          </a:p>
        </p:txBody>
      </p:sp>
      <p:sp>
        <p:nvSpPr>
          <p:cNvPr id="163" name="Google Shape;163;g5ab5be6871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ad55c11e8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5ad55c11e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locations selected for the analysis along with the respective sensor location has been summarized in this table. </a:t>
            </a:r>
            <a:endParaRPr/>
          </a:p>
        </p:txBody>
      </p:sp>
      <p:sp>
        <p:nvSpPr>
          <p:cNvPr id="174" name="Google Shape;174;g5ad55c11e8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ab5be687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5ab5be687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selected cities are spread across the West coast and the East coast of the country.</a:t>
            </a:r>
            <a:endParaRPr/>
          </a:p>
        </p:txBody>
      </p:sp>
      <p:sp>
        <p:nvSpPr>
          <p:cNvPr id="183" name="Google Shape;183;g5ab5be687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ab0f4df4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5ab0f4df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af79b7ce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5af79b7ce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Obviously, as we move from South to North (top to bottom in the graphs), we see an expected decrease in temperature. </a:t>
            </a:r>
            <a:endParaRPr sz="1000"/>
          </a:p>
          <a:p>
            <a:pPr marL="0" lvl="0" indent="0" algn="l" rtl="0">
              <a:lnSpc>
                <a:spcPct val="100000"/>
              </a:lnSpc>
              <a:spcBef>
                <a:spcPts val="0"/>
              </a:spcBef>
              <a:spcAft>
                <a:spcPts val="0"/>
              </a:spcAft>
              <a:buSzPts val="1400"/>
              <a:buNone/>
            </a:pPr>
            <a:r>
              <a:rPr lang="en-US" sz="1000">
                <a:latin typeface="Arial"/>
                <a:ea typeface="Arial"/>
                <a:cs typeface="Arial"/>
                <a:sym typeface="Arial"/>
              </a:rPr>
              <a:t>Cities in the same latitude on the east and west coasts (i.e. Boston and Seattle) have roughly the same range of temperature fluctuations.</a:t>
            </a:r>
            <a:endParaRPr sz="1000">
              <a:latin typeface="Arial"/>
              <a:ea typeface="Arial"/>
              <a:cs typeface="Arial"/>
              <a:sym typeface="Arial"/>
            </a:endParaRPr>
          </a:p>
          <a:p>
            <a:pPr marL="457200" lvl="0" indent="-292100" algn="l" rtl="0">
              <a:lnSpc>
                <a:spcPct val="100000"/>
              </a:lnSpc>
              <a:spcBef>
                <a:spcPts val="0"/>
              </a:spcBef>
              <a:spcAft>
                <a:spcPts val="0"/>
              </a:spcAft>
              <a:buClr>
                <a:schemeClr val="dk1"/>
              </a:buClr>
              <a:buSzPts val="1000"/>
              <a:buChar char="-"/>
            </a:pPr>
            <a:r>
              <a:rPr lang="en-US" sz="1000" b="1">
                <a:latin typeface="Arial"/>
                <a:ea typeface="Arial"/>
                <a:cs typeface="Arial"/>
                <a:sym typeface="Arial"/>
              </a:rPr>
              <a:t>Temperatures in all cities show an overall slightly upward trend.</a:t>
            </a:r>
            <a:endParaRPr sz="1000"/>
          </a:p>
          <a:p>
            <a:pPr marL="457200" lvl="0" indent="-292100" algn="l" rtl="0">
              <a:lnSpc>
                <a:spcPct val="100000"/>
              </a:lnSpc>
              <a:spcBef>
                <a:spcPts val="0"/>
              </a:spcBef>
              <a:spcAft>
                <a:spcPts val="0"/>
              </a:spcAft>
              <a:buClr>
                <a:schemeClr val="dk1"/>
              </a:buClr>
              <a:buSzPts val="1000"/>
              <a:buChar char="-"/>
            </a:pPr>
            <a:r>
              <a:rPr lang="en-US" sz="1000" b="1">
                <a:latin typeface="Arial"/>
                <a:ea typeface="Arial"/>
                <a:cs typeface="Arial"/>
                <a:sym typeface="Arial"/>
              </a:rPr>
              <a:t>Average temperature for the cities appears to be correlated, as shown in the next figure:</a:t>
            </a:r>
            <a:endParaRPr sz="1000"/>
          </a:p>
          <a:p>
            <a:pPr marL="0" lvl="0" indent="0" algn="l" rtl="0">
              <a:lnSpc>
                <a:spcPct val="100000"/>
              </a:lnSpc>
              <a:spcBef>
                <a:spcPts val="0"/>
              </a:spcBef>
              <a:spcAft>
                <a:spcPts val="0"/>
              </a:spcAft>
              <a:buSzPts val="1400"/>
              <a:buNone/>
            </a:pPr>
            <a:endParaRPr sz="1000">
              <a:latin typeface="Arial"/>
              <a:ea typeface="Arial"/>
              <a:cs typeface="Arial"/>
              <a:sym typeface="Arial"/>
            </a:endParaRPr>
          </a:p>
        </p:txBody>
      </p:sp>
      <p:sp>
        <p:nvSpPr>
          <p:cNvPr id="198" name="Google Shape;198;g5af79b7ce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correlation plot shows how distinctly the average temperature of the cities has been correlated based on the longitude. </a:t>
            </a:r>
            <a:endParaRPr/>
          </a:p>
        </p:txBody>
      </p:sp>
      <p:sp>
        <p:nvSpPr>
          <p:cNvPr id="210" name="Google Shape;210;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We now move on to the average precipitation comparison. Owing to the arid conditions in Los Angeles and San Diego, the average annual rainfall is very low as compared to the Northern cities. </a:t>
            </a:r>
            <a:endParaRPr/>
          </a:p>
          <a:p>
            <a:pPr marL="0" lvl="0" indent="0" algn="l" rtl="0">
              <a:lnSpc>
                <a:spcPct val="100000"/>
              </a:lnSpc>
              <a:spcBef>
                <a:spcPts val="0"/>
              </a:spcBef>
              <a:spcAft>
                <a:spcPts val="0"/>
              </a:spcAft>
              <a:buClr>
                <a:schemeClr val="dk1"/>
              </a:buClr>
              <a:buSzPts val="1100"/>
              <a:buFont typeface="Arial"/>
              <a:buNone/>
            </a:pPr>
            <a:r>
              <a:rPr lang="en-US"/>
              <a:t>We can also see that the effect of arid conditions decrease as we move up north to Seattle.</a:t>
            </a:r>
            <a:endParaRPr/>
          </a:p>
          <a:p>
            <a:pPr marL="0" lvl="0" indent="0" algn="l" rtl="0">
              <a:lnSpc>
                <a:spcPct val="100000"/>
              </a:lnSpc>
              <a:spcBef>
                <a:spcPts val="0"/>
              </a:spcBef>
              <a:spcAft>
                <a:spcPts val="0"/>
              </a:spcAft>
              <a:buClr>
                <a:schemeClr val="dk1"/>
              </a:buClr>
              <a:buSzPts val="1100"/>
              <a:buFont typeface="Arial"/>
              <a:buNone/>
            </a:pPr>
            <a:r>
              <a:rPr lang="en-US"/>
              <a:t> </a:t>
            </a:r>
            <a:endParaRPr/>
          </a:p>
        </p:txBody>
      </p:sp>
      <p:sp>
        <p:nvSpPr>
          <p:cNvPr id="222" name="Google Shape;222;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16854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We now move on to the average precipitation comparison. Owing to the arid conditions in Los Angeles and San Diego, the average annual rainfall is very low as compared to the Northern cities. </a:t>
            </a:r>
            <a:endParaRPr/>
          </a:p>
          <a:p>
            <a:pPr marL="0" lvl="0" indent="0" algn="l" rtl="0">
              <a:lnSpc>
                <a:spcPct val="100000"/>
              </a:lnSpc>
              <a:spcBef>
                <a:spcPts val="0"/>
              </a:spcBef>
              <a:spcAft>
                <a:spcPts val="0"/>
              </a:spcAft>
              <a:buClr>
                <a:schemeClr val="dk1"/>
              </a:buClr>
              <a:buSzPts val="1100"/>
              <a:buFont typeface="Arial"/>
              <a:buNone/>
            </a:pPr>
            <a:r>
              <a:rPr lang="en-US"/>
              <a:t>We can also see that the effect of arid conditions decrease as we move up north to Seattle.</a:t>
            </a:r>
            <a:endParaRPr/>
          </a:p>
          <a:p>
            <a:pPr marL="0" lvl="0" indent="0" algn="l" rtl="0">
              <a:lnSpc>
                <a:spcPct val="100000"/>
              </a:lnSpc>
              <a:spcBef>
                <a:spcPts val="0"/>
              </a:spcBef>
              <a:spcAft>
                <a:spcPts val="0"/>
              </a:spcAft>
              <a:buClr>
                <a:schemeClr val="dk1"/>
              </a:buClr>
              <a:buSzPts val="1100"/>
              <a:buFont typeface="Arial"/>
              <a:buNone/>
            </a:pPr>
            <a:r>
              <a:rPr lang="en-US"/>
              <a:t> </a:t>
            </a:r>
            <a:endParaRPr/>
          </a:p>
        </p:txBody>
      </p:sp>
      <p:sp>
        <p:nvSpPr>
          <p:cNvPr id="222" name="Google Shape;222;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795128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Except for the cities close to the Baja Desert, the yearly rainfall trend in the selected cities is pretty much correlated. However, as seen in the previous graphs, East coast receives much higher precipitation than the west coast.</a:t>
            </a:r>
            <a:endParaRPr/>
          </a:p>
          <a:p>
            <a:pPr marL="0" lvl="0" indent="0" algn="l" rtl="0">
              <a:lnSpc>
                <a:spcPct val="100000"/>
              </a:lnSpc>
              <a:spcBef>
                <a:spcPts val="0"/>
              </a:spcBef>
              <a:spcAft>
                <a:spcPts val="0"/>
              </a:spcAft>
              <a:buSzPts val="1400"/>
              <a:buNone/>
            </a:pPr>
            <a:endParaRPr/>
          </a:p>
        </p:txBody>
      </p:sp>
      <p:sp>
        <p:nvSpPr>
          <p:cNvPr id="266" name="Google Shape;26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ab0f4df4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g5ab0f4df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presentation has the following order: </a:t>
            </a:r>
            <a:endParaRPr/>
          </a:p>
          <a:p>
            <a:pPr marL="228600" lvl="0" indent="-228600" algn="l" rtl="0">
              <a:lnSpc>
                <a:spcPct val="100000"/>
              </a:lnSpc>
              <a:spcBef>
                <a:spcPts val="0"/>
              </a:spcBef>
              <a:spcAft>
                <a:spcPts val="0"/>
              </a:spcAft>
              <a:buSzPts val="1400"/>
              <a:buAutoNum type="arabicPeriod"/>
            </a:pPr>
            <a:r>
              <a:rPr lang="en-US"/>
              <a:t>Introduction </a:t>
            </a:r>
            <a:endParaRPr/>
          </a:p>
          <a:p>
            <a:pPr marL="228600" lvl="0" indent="-228600" algn="l" rtl="0">
              <a:lnSpc>
                <a:spcPct val="100000"/>
              </a:lnSpc>
              <a:spcBef>
                <a:spcPts val="0"/>
              </a:spcBef>
              <a:spcAft>
                <a:spcPts val="0"/>
              </a:spcAft>
              <a:buSzPts val="1400"/>
              <a:buAutoNum type="arabicPeriod"/>
            </a:pPr>
            <a:r>
              <a:rPr lang="en-US"/>
              <a:t>Data Collection and Preprocessing</a:t>
            </a:r>
            <a:endParaRPr/>
          </a:p>
          <a:p>
            <a:pPr marL="228600" lvl="0" indent="-228600" algn="l" rtl="0">
              <a:lnSpc>
                <a:spcPct val="100000"/>
              </a:lnSpc>
              <a:spcBef>
                <a:spcPts val="0"/>
              </a:spcBef>
              <a:spcAft>
                <a:spcPts val="0"/>
              </a:spcAft>
              <a:buSzPts val="1400"/>
              <a:buAutoNum type="arabicPeriod"/>
            </a:pPr>
            <a:r>
              <a:rPr lang="en-US"/>
              <a:t>Weather comparison between West and East Coast - After which, we take a deep dive into San Diego’s weather</a:t>
            </a:r>
            <a:endParaRPr/>
          </a:p>
          <a:p>
            <a:pPr marL="228600" lvl="0" indent="-228600" algn="l" rtl="0">
              <a:lnSpc>
                <a:spcPct val="100000"/>
              </a:lnSpc>
              <a:spcBef>
                <a:spcPts val="0"/>
              </a:spcBef>
              <a:spcAft>
                <a:spcPts val="0"/>
              </a:spcAft>
              <a:buSzPts val="1400"/>
              <a:buAutoNum type="arabicPeriod"/>
            </a:pPr>
            <a:r>
              <a:rPr lang="en-US"/>
              <a:t>Evaluation and further applications</a:t>
            </a: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af75f2f7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5af75f2f7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While we analyzed the yearly weather conditions of San Diego, we found that except mid 1990’s, San Diego’s weather has been pretty consistent for the past 28 years. The city has a lovely weather, being either sunny or clear for almost half of the year. The number of rainy days, let alone stormy days, is very less throughout the year.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1" name="Google Shape;291;g5af75f2f7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af79b7ce2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5af79b7ce2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plot shows the Monthly temperature of San Diego for the past 28 years as compared with the yearly average.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Through this GiF, we can see that the temperature peaks in the months of August and September. Overall, this graphic shows that the yearly average is on a rise and has gone up by almost 2.5 degrees in this time period.</a:t>
            </a:r>
            <a:endParaRPr/>
          </a:p>
        </p:txBody>
      </p:sp>
      <p:sp>
        <p:nvSpPr>
          <p:cNvPr id="303" name="Google Shape;303;g5af79b7ce2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af79b7ce2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5af79b7ce2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a:latin typeface="Arial"/>
                <a:ea typeface="Arial"/>
                <a:cs typeface="Arial"/>
                <a:sym typeface="Arial"/>
              </a:rPr>
              <a:t>The overall precipitation in San Diego is relatively small, mostly in the autumn and winter seasons.</a:t>
            </a:r>
            <a:endParaRPr/>
          </a:p>
          <a:p>
            <a:pPr marL="0" lvl="0" indent="0" algn="l" rtl="0">
              <a:lnSpc>
                <a:spcPct val="100000"/>
              </a:lnSpc>
              <a:spcBef>
                <a:spcPts val="0"/>
              </a:spcBef>
              <a:spcAft>
                <a:spcPts val="0"/>
              </a:spcAft>
              <a:buSzPts val="1400"/>
              <a:buNone/>
            </a:pPr>
            <a:endParaRPr sz="1000" b="1">
              <a:latin typeface="Arial"/>
              <a:ea typeface="Arial"/>
              <a:cs typeface="Arial"/>
              <a:sym typeface="Arial"/>
            </a:endParaRPr>
          </a:p>
          <a:p>
            <a:pPr marL="0" lvl="0" indent="0" algn="l" rtl="0">
              <a:lnSpc>
                <a:spcPct val="100000"/>
              </a:lnSpc>
              <a:spcBef>
                <a:spcPts val="0"/>
              </a:spcBef>
              <a:spcAft>
                <a:spcPts val="0"/>
              </a:spcAft>
              <a:buSzPts val="1400"/>
              <a:buNone/>
            </a:pPr>
            <a:r>
              <a:rPr lang="en-US" sz="1000" b="1">
                <a:latin typeface="Arial"/>
                <a:ea typeface="Arial"/>
                <a:cs typeface="Arial"/>
                <a:sym typeface="Arial"/>
              </a:rPr>
              <a:t>At the same time, by visualizing the monthly precipitation, we can see that San Diego is a city with very small precipitation. But the precipitation data indicates that the year 1991 experienced some really extreme weather in the month of October, in 1991. </a:t>
            </a:r>
            <a:endParaRPr sz="1000"/>
          </a:p>
        </p:txBody>
      </p:sp>
      <p:sp>
        <p:nvSpPr>
          <p:cNvPr id="313" name="Google Shape;313;g5af79b7ce2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ad697d432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5ad697d432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Char char="-"/>
            </a:pPr>
            <a:r>
              <a:rPr lang="en-US" sz="1200" b="1"/>
              <a:t>The average temperature per month in San Diego has fluctuated over the years but shows a slight upward trend overall.</a:t>
            </a:r>
            <a:endParaRPr/>
          </a:p>
          <a:p>
            <a:pPr marL="457200" lvl="0" indent="0" algn="l" rtl="0">
              <a:lnSpc>
                <a:spcPct val="100000"/>
              </a:lnSpc>
              <a:spcBef>
                <a:spcPts val="0"/>
              </a:spcBef>
              <a:spcAft>
                <a:spcPts val="0"/>
              </a:spcAft>
              <a:buSzPts val="1400"/>
              <a:buNone/>
            </a:pPr>
            <a:endParaRPr sz="1200" b="1"/>
          </a:p>
          <a:p>
            <a:pPr marL="457200" lvl="0" indent="-381000" algn="l" rtl="0">
              <a:lnSpc>
                <a:spcPct val="100000"/>
              </a:lnSpc>
              <a:spcBef>
                <a:spcPts val="0"/>
              </a:spcBef>
              <a:spcAft>
                <a:spcPts val="0"/>
              </a:spcAft>
              <a:buSzPts val="2400"/>
              <a:buChar char="-"/>
            </a:pPr>
            <a:r>
              <a:rPr lang="en-US" sz="1200" b="1"/>
              <a:t>The overall precipitation in San Diego is relatively small, mostly in the autumn and winter seasons.</a:t>
            </a:r>
            <a:endParaRPr/>
          </a:p>
          <a:p>
            <a:pPr marL="0" lvl="0" indent="0" algn="l" rtl="0">
              <a:lnSpc>
                <a:spcPct val="100000"/>
              </a:lnSpc>
              <a:spcBef>
                <a:spcPts val="0"/>
              </a:spcBef>
              <a:spcAft>
                <a:spcPts val="0"/>
              </a:spcAft>
              <a:buSzPts val="1400"/>
              <a:buNone/>
            </a:pPr>
            <a:endParaRPr sz="1200" b="1"/>
          </a:p>
          <a:p>
            <a:pPr marL="457200" lvl="0" indent="-381000" algn="l" rtl="0">
              <a:lnSpc>
                <a:spcPct val="100000"/>
              </a:lnSpc>
              <a:spcBef>
                <a:spcPts val="0"/>
              </a:spcBef>
              <a:spcAft>
                <a:spcPts val="0"/>
              </a:spcAft>
              <a:buSzPts val="2400"/>
              <a:buChar char="-"/>
            </a:pPr>
            <a:r>
              <a:rPr lang="en-US" sz="1200" b="1"/>
              <a:t>Overall, San Diego is a city with moderate temperatures, mostly sunny days and less precipitation. </a:t>
            </a:r>
            <a:endParaRPr/>
          </a:p>
          <a:p>
            <a:pPr marL="0" lvl="0" indent="0" algn="l" rtl="0">
              <a:lnSpc>
                <a:spcPct val="100000"/>
              </a:lnSpc>
              <a:spcBef>
                <a:spcPts val="0"/>
              </a:spcBef>
              <a:spcAft>
                <a:spcPts val="0"/>
              </a:spcAft>
              <a:buSzPts val="1400"/>
              <a:buNone/>
            </a:pPr>
            <a:endParaRPr/>
          </a:p>
        </p:txBody>
      </p:sp>
      <p:sp>
        <p:nvSpPr>
          <p:cNvPr id="329" name="Google Shape;329;g5ad697d432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ab0f4df4d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5ab0f4df4d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ad697d432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5ad697d432_1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code?</a:t>
            </a:r>
            <a:endParaRPr/>
          </a:p>
        </p:txBody>
      </p:sp>
      <p:sp>
        <p:nvSpPr>
          <p:cNvPr id="344" name="Google Shape;344;g5ad697d432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ab0f4df4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5ab0f4df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all know that climate change is one of the major problems being faced by mankind today. </a:t>
            </a:r>
            <a:endParaRPr/>
          </a:p>
          <a:p>
            <a:pPr marL="0" lvl="0" indent="0" algn="l" rtl="0">
              <a:lnSpc>
                <a:spcPct val="100000"/>
              </a:lnSpc>
              <a:spcBef>
                <a:spcPts val="0"/>
              </a:spcBef>
              <a:spcAft>
                <a:spcPts val="0"/>
              </a:spcAft>
              <a:buSzPts val="1400"/>
              <a:buNone/>
            </a:pPr>
            <a:r>
              <a:rPr lang="en-US"/>
              <a:t>The graphic on the left visualizes how the average temperature of earth has been on a rise for the last 150 years. </a:t>
            </a: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ab5be687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Through this project, we aim to explore the trends of climatic conditions in the US for the past 3 decades. </a:t>
            </a:r>
            <a:endParaRPr/>
          </a:p>
          <a:p>
            <a:pPr marL="0" lvl="0" indent="0" algn="l" rtl="0">
              <a:lnSpc>
                <a:spcPct val="100000"/>
              </a:lnSpc>
              <a:spcBef>
                <a:spcPts val="0"/>
              </a:spcBef>
              <a:spcAft>
                <a:spcPts val="0"/>
              </a:spcAft>
              <a:buSzPts val="1400"/>
              <a:buNone/>
            </a:pPr>
            <a:r>
              <a:rPr lang="en-US"/>
              <a:t>We have selected one of the most populous US cities to build our analysis upon. </a:t>
            </a:r>
            <a:endParaRPr/>
          </a:p>
          <a:p>
            <a:pPr marL="0" lvl="0" indent="0" algn="l" rtl="0">
              <a:lnSpc>
                <a:spcPct val="100000"/>
              </a:lnSpc>
              <a:spcBef>
                <a:spcPts val="0"/>
              </a:spcBef>
              <a:spcAft>
                <a:spcPts val="0"/>
              </a:spcAft>
              <a:buSzPts val="1400"/>
              <a:buNone/>
            </a:pPr>
            <a:r>
              <a:rPr lang="en-US"/>
              <a:t>We try to find correlation between Geographical position and different weather aspects before taking a deep dive into San-Diego’s weather study.  </a:t>
            </a:r>
            <a:endParaRPr/>
          </a:p>
        </p:txBody>
      </p:sp>
      <p:sp>
        <p:nvSpPr>
          <p:cNvPr id="118" name="Google Shape;118;g5ab5be687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ab0f4df4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000" b="1" u="sng">
                <a:solidFill>
                  <a:schemeClr val="hlink"/>
                </a:solidFill>
                <a:latin typeface="Arial"/>
                <a:ea typeface="Arial"/>
                <a:cs typeface="Arial"/>
                <a:sym typeface="Arial"/>
                <a:hlinkClick r:id="rId3"/>
              </a:rPr>
              <a:t>link</a:t>
            </a:r>
            <a:endParaRPr sz="1000" b="1">
              <a:latin typeface="Arial"/>
              <a:ea typeface="Arial"/>
              <a:cs typeface="Arial"/>
              <a:sym typeface="Arial"/>
            </a:endParaRPr>
          </a:p>
          <a:p>
            <a:pPr marL="0" lvl="0" indent="0" algn="l" rtl="0">
              <a:lnSpc>
                <a:spcPct val="100000"/>
              </a:lnSpc>
              <a:spcBef>
                <a:spcPts val="0"/>
              </a:spcBef>
              <a:spcAft>
                <a:spcPts val="0"/>
              </a:spcAft>
              <a:buSzPts val="1400"/>
              <a:buNone/>
            </a:pPr>
            <a:r>
              <a:rPr lang="en-US"/>
              <a:t>To collect weather information, a network of sensors is placed at various positions in a city and then the collected data is logged into the weather websites. </a:t>
            </a:r>
            <a:endParaRPr/>
          </a:p>
          <a:p>
            <a:pPr marL="0" lvl="0" indent="0" algn="l" rtl="0">
              <a:lnSpc>
                <a:spcPct val="100000"/>
              </a:lnSpc>
              <a:spcBef>
                <a:spcPts val="0"/>
              </a:spcBef>
              <a:spcAft>
                <a:spcPts val="0"/>
              </a:spcAft>
              <a:buSzPts val="1400"/>
              <a:buNone/>
            </a:pPr>
            <a:r>
              <a:rPr lang="en-US"/>
              <a:t>For this project, we formed our own dataset by scraping data from one such website. </a:t>
            </a:r>
            <a:endParaRPr/>
          </a:p>
        </p:txBody>
      </p:sp>
      <p:sp>
        <p:nvSpPr>
          <p:cNvPr id="132" name="Google Shape;132;g5ab0f4df4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ab4d18d7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5ab4d18d7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 we can see, this website provides us a ton load of data for a single day! </a:t>
            </a:r>
            <a:endParaRPr/>
          </a:p>
          <a:p>
            <a:pPr marL="0" lvl="0" indent="0" algn="l" rtl="0">
              <a:lnSpc>
                <a:spcPct val="100000"/>
              </a:lnSpc>
              <a:spcBef>
                <a:spcPts val="0"/>
              </a:spcBef>
              <a:spcAft>
                <a:spcPts val="0"/>
              </a:spcAft>
              <a:buSzPts val="1400"/>
              <a:buNone/>
            </a:pPr>
            <a:r>
              <a:rPr lang="en-US"/>
              <a:t>We selected the data from 1990 onwards as the data available was more consistent for all the selected cities. </a:t>
            </a:r>
            <a:endParaRPr/>
          </a:p>
        </p:txBody>
      </p:sp>
      <p:sp>
        <p:nvSpPr>
          <p:cNvPr id="142" name="Google Shape;142;g5ab4d18d7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ab4d18d7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5ab4d18d7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worked on a few relevant columns such as the day-average temperature, precipitation and weather condition. One of the reasons for selecting these columns was that the data in these columns was more consistent than others.</a:t>
            </a:r>
            <a:endParaRPr/>
          </a:p>
          <a:p>
            <a:pPr marL="0" lvl="0" indent="0" algn="l" rtl="0">
              <a:lnSpc>
                <a:spcPct val="100000"/>
              </a:lnSpc>
              <a:spcBef>
                <a:spcPts val="0"/>
              </a:spcBef>
              <a:spcAft>
                <a:spcPts val="0"/>
              </a:spcAft>
              <a:buSzPts val="1400"/>
              <a:buNone/>
            </a:pPr>
            <a:endParaRPr/>
          </a:p>
        </p:txBody>
      </p:sp>
      <p:sp>
        <p:nvSpPr>
          <p:cNvPr id="151" name="Google Shape;151;g5ab4d18d7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13"/>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3"/>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66"/>
        <p:cNvGrpSpPr/>
        <p:nvPr/>
      </p:nvGrpSpPr>
      <p:grpSpPr>
        <a:xfrm>
          <a:off x="0" y="0"/>
          <a:ext cx="0" cy="0"/>
          <a:chOff x="0" y="0"/>
          <a:chExt cx="0" cy="0"/>
        </a:xfrm>
      </p:grpSpPr>
      <p:pic>
        <p:nvPicPr>
          <p:cNvPr id="67" name="Google Shape;67;g5af79b7ce2_1_147"/>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8" name="Google Shape;68;g5af79b7ce2_1_147"/>
          <p:cNvSpPr/>
          <p:nvPr/>
        </p:nvSpPr>
        <p:spPr>
          <a:xfrm>
            <a:off x="0" y="3176"/>
            <a:ext cx="12192000" cy="68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 name="Google Shape;69;g5af79b7ce2_1_147"/>
          <p:cNvSpPr/>
          <p:nvPr/>
        </p:nvSpPr>
        <p:spPr>
          <a:xfrm>
            <a:off x="-1343025" y="2547938"/>
            <a:ext cx="43830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g5af79b7ce2_1_147"/>
          <p:cNvSpPr txBox="1">
            <a:spLocks noGrp="1"/>
          </p:cNvSpPr>
          <p:nvPr>
            <p:ph type="title"/>
          </p:nvPr>
        </p:nvSpPr>
        <p:spPr>
          <a:xfrm>
            <a:off x="2878644" y="1328738"/>
            <a:ext cx="5419200" cy="895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g5af79b7ce2_1_147"/>
          <p:cNvSpPr txBox="1">
            <a:spLocks noGrp="1"/>
          </p:cNvSpPr>
          <p:nvPr>
            <p:ph type="body" idx="1"/>
          </p:nvPr>
        </p:nvSpPr>
        <p:spPr>
          <a:xfrm>
            <a:off x="2879760" y="2224088"/>
            <a:ext cx="5419200" cy="10155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g5af79b7ce2_1_158"/>
          <p:cNvSpPr txBox="1">
            <a:spLocks noGrp="1"/>
          </p:cNvSpPr>
          <p:nvPr>
            <p:ph type="ctrTitle"/>
          </p:nvPr>
        </p:nvSpPr>
        <p:spPr>
          <a:xfrm>
            <a:off x="5077779" y="1996176"/>
            <a:ext cx="4914300" cy="16215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g5af79b7ce2_1_158"/>
          <p:cNvSpPr txBox="1">
            <a:spLocks noGrp="1"/>
          </p:cNvSpPr>
          <p:nvPr>
            <p:ph type="body" idx="1"/>
          </p:nvPr>
        </p:nvSpPr>
        <p:spPr>
          <a:xfrm>
            <a:off x="5077779" y="4302412"/>
            <a:ext cx="4914300" cy="3108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g5af79b7ce2_1_158"/>
          <p:cNvSpPr txBox="1">
            <a:spLocks noGrp="1"/>
          </p:cNvSpPr>
          <p:nvPr>
            <p:ph type="body" idx="2"/>
          </p:nvPr>
        </p:nvSpPr>
        <p:spPr>
          <a:xfrm>
            <a:off x="5077780" y="4006141"/>
            <a:ext cx="4914300" cy="296400"/>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77"/>
        <p:cNvGrpSpPr/>
        <p:nvPr/>
      </p:nvGrpSpPr>
      <p:grpSpPr>
        <a:xfrm>
          <a:off x="0" y="0"/>
          <a:ext cx="0" cy="0"/>
          <a:chOff x="0" y="0"/>
          <a:chExt cx="0" cy="0"/>
        </a:xfrm>
      </p:grpSpPr>
      <p:sp>
        <p:nvSpPr>
          <p:cNvPr id="78" name="Google Shape;78;g5af79b7ce2_1_16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g5af79b7ce2_1_16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g5af79b7ce2_1_16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5af79b7ce2_1_16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g5af79b7ce2_1_163"/>
          <p:cNvSpPr txBox="1">
            <a:spLocks noGrp="1"/>
          </p:cNvSpPr>
          <p:nvPr>
            <p:ph type="body" idx="1"/>
          </p:nvPr>
        </p:nvSpPr>
        <p:spPr>
          <a:xfrm>
            <a:off x="669925" y="1130299"/>
            <a:ext cx="10850700" cy="50070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15"/>
          <p:cNvSpPr txBox="1">
            <a:spLocks noGrp="1"/>
          </p:cNvSpPr>
          <p:nvPr>
            <p:ph type="title"/>
          </p:nvPr>
        </p:nvSpPr>
        <p:spPr>
          <a:xfrm>
            <a:off x="2878644" y="1328738"/>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2879760" y="2224088"/>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17"/>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53"/>
        <p:cNvGrpSpPr/>
        <p:nvPr/>
      </p:nvGrpSpPr>
      <p:grpSpPr>
        <a:xfrm>
          <a:off x="0" y="0"/>
          <a:ext cx="0" cy="0"/>
          <a:chOff x="0" y="0"/>
          <a:chExt cx="0" cy="0"/>
        </a:xfrm>
      </p:grpSpPr>
      <p:sp>
        <p:nvSpPr>
          <p:cNvPr id="54" name="Google Shape;54;g5af79b7ce2_1_15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g5af79b7ce2_1_15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g5af79b7ce2_1_15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g5af79b7ce2_1_15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8"/>
        <p:cNvGrpSpPr/>
        <p:nvPr/>
      </p:nvGrpSpPr>
      <p:grpSpPr>
        <a:xfrm>
          <a:off x="0" y="0"/>
          <a:ext cx="0" cy="0"/>
          <a:chOff x="0" y="0"/>
          <a:chExt cx="0" cy="0"/>
        </a:xfrm>
      </p:grpSpPr>
      <p:pic>
        <p:nvPicPr>
          <p:cNvPr id="59" name="Google Shape;59;g5af79b7ce2_1_1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g5af79b7ce2_1_139"/>
          <p:cNvSpPr txBox="1">
            <a:spLocks noGrp="1"/>
          </p:cNvSpPr>
          <p:nvPr>
            <p:ph type="subTitle" idx="1"/>
          </p:nvPr>
        </p:nvSpPr>
        <p:spPr>
          <a:xfrm>
            <a:off x="4661580" y="2778950"/>
            <a:ext cx="5393400" cy="444900"/>
          </a:xfrm>
          <a:prstGeom prst="rect">
            <a:avLst/>
          </a:prstGeom>
          <a:noFill/>
          <a:ln>
            <a:noFill/>
          </a:ln>
        </p:spPr>
        <p:txBody>
          <a:bodyPr spcFirstLastPara="1" wrap="square" lIns="91425" tIns="45700" rIns="91425" bIns="45700" anchor="ctr" anchorCtr="0"/>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 name="Google Shape;61;g5af79b7ce2_1_139"/>
          <p:cNvSpPr txBox="1">
            <a:spLocks noGrp="1"/>
          </p:cNvSpPr>
          <p:nvPr>
            <p:ph type="ctrTitle"/>
          </p:nvPr>
        </p:nvSpPr>
        <p:spPr>
          <a:xfrm>
            <a:off x="4663168" y="1534535"/>
            <a:ext cx="5393400" cy="1233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g5af79b7ce2_1_139"/>
          <p:cNvSpPr txBox="1">
            <a:spLocks noGrp="1"/>
          </p:cNvSpPr>
          <p:nvPr>
            <p:ph type="body" idx="2"/>
          </p:nvPr>
        </p:nvSpPr>
        <p:spPr>
          <a:xfrm>
            <a:off x="4663168" y="4339468"/>
            <a:ext cx="5393400" cy="296400"/>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g5af79b7ce2_1_139"/>
          <p:cNvSpPr txBox="1">
            <a:spLocks noGrp="1"/>
          </p:cNvSpPr>
          <p:nvPr>
            <p:ph type="body" idx="3"/>
          </p:nvPr>
        </p:nvSpPr>
        <p:spPr>
          <a:xfrm>
            <a:off x="4663167" y="4635739"/>
            <a:ext cx="5393400" cy="296400"/>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g5af79b7ce2_1_139"/>
          <p:cNvSpPr/>
          <p:nvPr/>
        </p:nvSpPr>
        <p:spPr>
          <a:xfrm>
            <a:off x="4750526" y="3736766"/>
            <a:ext cx="914400" cy="60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2"/>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g5af79b7ce2_1_132"/>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5af79b7ce2_1_132"/>
          <p:cNvSpPr txBox="1">
            <a:spLocks noGrp="1"/>
          </p:cNvSpPr>
          <p:nvPr>
            <p:ph type="body" idx="1"/>
          </p:nvPr>
        </p:nvSpPr>
        <p:spPr>
          <a:xfrm>
            <a:off x="669924" y="1123950"/>
            <a:ext cx="10850700" cy="5019600"/>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9" name="Google Shape;49;g5af79b7ce2_1_132"/>
          <p:cNvCxnSpPr/>
          <p:nvPr/>
        </p:nvCxnSpPr>
        <p:spPr>
          <a:xfrm>
            <a:off x="669924" y="1028700"/>
            <a:ext cx="10850700" cy="0"/>
          </a:xfrm>
          <a:prstGeom prst="straightConnector1">
            <a:avLst/>
          </a:prstGeom>
          <a:noFill/>
          <a:ln w="9525" cap="flat" cmpd="sng">
            <a:solidFill>
              <a:srgbClr val="7F7F7F"/>
            </a:solidFill>
            <a:prstDash val="solid"/>
            <a:miter lim="800000"/>
            <a:headEnd type="none" w="sm" len="sm"/>
            <a:tailEnd type="none" w="sm" len="sm"/>
          </a:ln>
        </p:spPr>
      </p:cxnSp>
      <p:sp>
        <p:nvSpPr>
          <p:cNvPr id="50" name="Google Shape;50;g5af79b7ce2_1_132"/>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1" name="Google Shape;51;g5af79b7ce2_1_132"/>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g5af79b7ce2_1_132"/>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Fighter909/ECE-143-Group-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pandas-dataframe-fillna"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limate.nasa.gov/news/2876/new-studies-increase-confidence-in-nasas-measure-of-earths-temperatur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gi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663175" y="2530950"/>
            <a:ext cx="5787000" cy="123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a:t>Climate Study for the United States </a:t>
            </a:r>
            <a:endParaRPr/>
          </a:p>
        </p:txBody>
      </p:sp>
      <p:sp>
        <p:nvSpPr>
          <p:cNvPr id="88" name="Google Shape;88;p1"/>
          <p:cNvSpPr txBox="1">
            <a:spLocks noGrp="1"/>
          </p:cNvSpPr>
          <p:nvPr>
            <p:ph type="body" idx="2"/>
          </p:nvPr>
        </p:nvSpPr>
        <p:spPr>
          <a:xfrm>
            <a:off x="4663175" y="3764850"/>
            <a:ext cx="6452700" cy="1435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SzPts val="1500"/>
              <a:buNone/>
            </a:pPr>
            <a:r>
              <a:rPr lang="en-US" b="1"/>
              <a:t>Team 10</a:t>
            </a:r>
            <a:endParaRPr b="1"/>
          </a:p>
          <a:p>
            <a:pPr marL="0" marR="0" lvl="0" indent="0" algn="l" rtl="0">
              <a:lnSpc>
                <a:spcPct val="90000"/>
              </a:lnSpc>
              <a:spcBef>
                <a:spcPts val="0"/>
              </a:spcBef>
              <a:spcAft>
                <a:spcPts val="0"/>
              </a:spcAft>
              <a:buClr>
                <a:srgbClr val="000000"/>
              </a:buClr>
              <a:buSzPts val="1500"/>
              <a:buFont typeface="Arial"/>
              <a:buNone/>
            </a:pPr>
            <a:endParaRPr b="1"/>
          </a:p>
          <a:p>
            <a:pPr marL="0" marR="0" lvl="0" indent="0" algn="l" rtl="0">
              <a:lnSpc>
                <a:spcPct val="90000"/>
              </a:lnSpc>
              <a:spcBef>
                <a:spcPts val="0"/>
              </a:spcBef>
              <a:spcAft>
                <a:spcPts val="0"/>
              </a:spcAft>
              <a:buSzPts val="1500"/>
              <a:buNone/>
            </a:pPr>
            <a:r>
              <a:rPr lang="en-US" b="1"/>
              <a:t>Member: Fan Wang, Pengkun Li, Aman Goyal</a:t>
            </a:r>
            <a:endParaRPr b="1"/>
          </a:p>
          <a:p>
            <a:pPr marL="0" marR="0" lvl="0" indent="0" algn="l" rtl="0">
              <a:lnSpc>
                <a:spcPct val="90000"/>
              </a:lnSpc>
              <a:spcBef>
                <a:spcPts val="0"/>
              </a:spcBef>
              <a:spcAft>
                <a:spcPts val="0"/>
              </a:spcAft>
              <a:buSzPts val="1500"/>
              <a:buNone/>
            </a:pPr>
            <a:endParaRPr b="1"/>
          </a:p>
          <a:p>
            <a:pPr marL="0" marR="0" lvl="0" indent="0" algn="l" rtl="0">
              <a:lnSpc>
                <a:spcPct val="90000"/>
              </a:lnSpc>
              <a:spcBef>
                <a:spcPts val="0"/>
              </a:spcBef>
              <a:spcAft>
                <a:spcPts val="0"/>
              </a:spcAft>
              <a:buSzPts val="1500"/>
              <a:buNone/>
            </a:pPr>
            <a:r>
              <a:rPr lang="en-US" b="1"/>
              <a:t>GitHub: </a:t>
            </a:r>
            <a:r>
              <a:rPr lang="en-US" b="1">
                <a:solidFill>
                  <a:schemeClr val="hlink"/>
                </a:solidFill>
                <a:uFill>
                  <a:noFill/>
                </a:uFill>
                <a:hlinkClick r:id="rId3"/>
              </a:rPr>
              <a:t>https://github.com/WFighter909/ECE-143-Group-10</a:t>
            </a:r>
            <a:endParaRPr b="1"/>
          </a:p>
          <a:p>
            <a:pPr marL="0" lvl="0" indent="0" algn="l" rtl="0">
              <a:lnSpc>
                <a:spcPct val="90000"/>
              </a:lnSpc>
              <a:spcBef>
                <a:spcPts val="0"/>
              </a:spcBef>
              <a:spcAft>
                <a:spcPts val="0"/>
              </a:spcAft>
              <a:buSzPts val="1500"/>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5ab5be6871_3_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Data Cleaning </a:t>
            </a:r>
            <a:endParaRPr/>
          </a:p>
        </p:txBody>
      </p:sp>
      <p:sp>
        <p:nvSpPr>
          <p:cNvPr id="166" name="Google Shape;166;g5ab5be6871_3_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167" name="Google Shape;167;g5ab5be6871_3_1"/>
          <p:cNvSpPr txBox="1"/>
          <p:nvPr/>
        </p:nvSpPr>
        <p:spPr>
          <a:xfrm>
            <a:off x="1456500" y="1215425"/>
            <a:ext cx="9279000" cy="23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a:solidFill>
                  <a:srgbClr val="24292E"/>
                </a:solidFill>
                <a:highlight>
                  <a:srgbClr val="FFFFFF"/>
                </a:highlight>
                <a:latin typeface="Arial"/>
                <a:ea typeface="Arial"/>
                <a:cs typeface="Arial"/>
                <a:sym typeface="Arial"/>
              </a:rPr>
              <a:t>missing_values </a:t>
            </a:r>
            <a:r>
              <a:rPr lang="en-US" sz="2400" b="0" i="0" u="none" strike="noStrike" cap="none">
                <a:solidFill>
                  <a:srgbClr val="D73A49"/>
                </a:solidFill>
                <a:highlight>
                  <a:srgbClr val="FFFFFF"/>
                </a:highlight>
                <a:latin typeface="Arial"/>
                <a:ea typeface="Arial"/>
                <a:cs typeface="Arial"/>
                <a:sym typeface="Arial"/>
              </a:rPr>
              <a:t>= </a:t>
            </a:r>
            <a:r>
              <a:rPr lang="en-US" sz="2400" b="0" i="0" u="none" strike="noStrike" cap="none">
                <a:solidFill>
                  <a:srgbClr val="24292E"/>
                </a:solidFill>
                <a:highlight>
                  <a:srgbClr val="FFFFFF"/>
                </a:highlight>
                <a:latin typeface="Arial"/>
                <a:ea typeface="Arial"/>
                <a:cs typeface="Arial"/>
                <a:sym typeface="Arial"/>
              </a:rPr>
              <a:t>[</a:t>
            </a:r>
            <a:r>
              <a:rPr lang="en-US" sz="2400" b="0" i="0" u="none" strike="noStrike" cap="none">
                <a:solidFill>
                  <a:srgbClr val="032F62"/>
                </a:solidFill>
                <a:highlight>
                  <a:srgbClr val="FFFFFF"/>
                </a:highlight>
                <a:latin typeface="Arial"/>
                <a:ea typeface="Arial"/>
                <a:cs typeface="Arial"/>
                <a:sym typeface="Arial"/>
              </a:rPr>
              <a:t>"n/a"</a:t>
            </a:r>
            <a:r>
              <a:rPr lang="en-US" sz="2400" b="0" i="0" u="none" strike="noStrike" cap="none">
                <a:solidFill>
                  <a:srgbClr val="24292E"/>
                </a:solidFill>
                <a:highlight>
                  <a:srgbClr val="FFFFFF"/>
                </a:highlight>
                <a:latin typeface="Arial"/>
                <a:ea typeface="Arial"/>
                <a:cs typeface="Arial"/>
                <a:sym typeface="Arial"/>
              </a:rPr>
              <a:t>, </a:t>
            </a:r>
            <a:r>
              <a:rPr lang="en-US" sz="2400" b="0" i="0" u="none" strike="noStrike" cap="none">
                <a:solidFill>
                  <a:srgbClr val="032F62"/>
                </a:solidFill>
                <a:highlight>
                  <a:srgbClr val="FFFFFF"/>
                </a:highlight>
                <a:latin typeface="Arial"/>
                <a:ea typeface="Arial"/>
                <a:cs typeface="Arial"/>
                <a:sym typeface="Arial"/>
              </a:rPr>
              <a:t>"na"</a:t>
            </a:r>
            <a:r>
              <a:rPr lang="en-US" sz="2400" b="0" i="0" u="none" strike="noStrike" cap="none">
                <a:solidFill>
                  <a:srgbClr val="24292E"/>
                </a:solidFill>
                <a:highlight>
                  <a:srgbClr val="FFFFFF"/>
                </a:highlight>
                <a:latin typeface="Arial"/>
                <a:ea typeface="Arial"/>
                <a:cs typeface="Arial"/>
                <a:sym typeface="Arial"/>
              </a:rPr>
              <a:t>, </a:t>
            </a:r>
            <a:r>
              <a:rPr lang="en-US" sz="2400" b="0" i="0" u="none" strike="noStrike" cap="none">
                <a:solidFill>
                  <a:srgbClr val="032F62"/>
                </a:solidFill>
                <a:highlight>
                  <a:srgbClr val="FFFFFF"/>
                </a:highlight>
                <a:latin typeface="Arial"/>
                <a:ea typeface="Arial"/>
                <a:cs typeface="Arial"/>
                <a:sym typeface="Arial"/>
              </a:rPr>
              <a:t>"--"</a:t>
            </a:r>
            <a:r>
              <a:rPr lang="en-US" sz="2400" b="0" i="0" u="none" strike="noStrike" cap="none">
                <a:solidFill>
                  <a:srgbClr val="24292E"/>
                </a:solidFill>
                <a:highlight>
                  <a:srgbClr val="FFFFFF"/>
                </a:highlight>
                <a:latin typeface="Arial"/>
                <a:ea typeface="Arial"/>
                <a:cs typeface="Arial"/>
                <a:sym typeface="Arial"/>
              </a:rPr>
              <a:t>, </a:t>
            </a:r>
            <a:r>
              <a:rPr lang="en-US" sz="2400" b="0" i="0" u="none" strike="noStrike" cap="none">
                <a:solidFill>
                  <a:srgbClr val="005CC5"/>
                </a:solidFill>
                <a:highlight>
                  <a:srgbClr val="FFFFFF"/>
                </a:highlight>
                <a:latin typeface="Arial"/>
                <a:ea typeface="Arial"/>
                <a:cs typeface="Arial"/>
                <a:sym typeface="Arial"/>
              </a:rPr>
              <a:t>None</a:t>
            </a:r>
            <a:r>
              <a:rPr lang="en-US" sz="2400" b="0" i="0" u="none" strike="noStrike" cap="none">
                <a:solidFill>
                  <a:srgbClr val="24292E"/>
                </a:solidFill>
                <a:highlight>
                  <a:srgbClr val="FFFFFF"/>
                </a:highlight>
                <a:latin typeface="Arial"/>
                <a:ea typeface="Arial"/>
                <a:cs typeface="Arial"/>
                <a:sym typeface="Arial"/>
              </a:rPr>
              <a:t>, </a:t>
            </a:r>
            <a:r>
              <a:rPr lang="en-US" sz="2400" b="0" i="0" u="none" strike="noStrike" cap="none">
                <a:solidFill>
                  <a:srgbClr val="032F62"/>
                </a:solidFill>
                <a:highlight>
                  <a:srgbClr val="FFFFFF"/>
                </a:highlight>
                <a:latin typeface="Arial"/>
                <a:ea typeface="Arial"/>
                <a:cs typeface="Arial"/>
                <a:sym typeface="Arial"/>
              </a:rPr>
              <a:t>'None'</a:t>
            </a:r>
            <a:r>
              <a:rPr lang="en-US" sz="2400" b="0" i="0" u="none" strike="noStrike" cap="none">
                <a:solidFill>
                  <a:srgbClr val="24292E"/>
                </a:solidFill>
                <a:highlight>
                  <a:srgbClr val="FFFFFF"/>
                </a:highlight>
                <a:latin typeface="Arial"/>
                <a:ea typeface="Arial"/>
                <a:cs typeface="Arial"/>
                <a:sym typeface="Arial"/>
              </a:rPr>
              <a:t>]</a:t>
            </a:r>
            <a:endParaRPr sz="2400" b="0" i="0" u="none" strike="noStrike" cap="none">
              <a:solidFill>
                <a:srgbClr val="24292E"/>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24292E"/>
              </a:solidFill>
              <a:highlight>
                <a:srgbClr val="FFFFFF"/>
              </a:highlight>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use forward-fill to fill the missing values:</a:t>
            </a:r>
            <a:endParaRPr sz="2400" b="1" i="0" u="none" strike="noStrike" cap="none">
              <a:solidFill>
                <a:schemeClr val="dk1"/>
              </a:solidFill>
              <a:latin typeface="Arial"/>
              <a:ea typeface="Arial"/>
              <a:cs typeface="Arial"/>
              <a:sym typeface="Arial"/>
            </a:endParaRPr>
          </a:p>
          <a:p>
            <a:pPr marL="139700" marR="38100" lvl="0" indent="0" algn="ctr" rtl="0">
              <a:lnSpc>
                <a:spcPct val="115000"/>
              </a:lnSpc>
              <a:spcBef>
                <a:spcPts val="0"/>
              </a:spcBef>
              <a:spcAft>
                <a:spcPts val="0"/>
              </a:spcAft>
              <a:buClr>
                <a:schemeClr val="dk1"/>
              </a:buClr>
              <a:buSzPts val="1100"/>
              <a:buFont typeface="Arial"/>
              <a:buNone/>
            </a:pPr>
            <a:r>
              <a:rPr lang="en-US" sz="2400" b="0" i="0" u="none" strike="noStrike" cap="none">
                <a:solidFill>
                  <a:srgbClr val="212224"/>
                </a:solidFill>
                <a:latin typeface="Arial"/>
                <a:ea typeface="Arial"/>
                <a:cs typeface="Arial"/>
                <a:sym typeface="Arial"/>
              </a:rPr>
              <a:t>pandas.DataFrame.fillna</a:t>
            </a:r>
            <a:r>
              <a:rPr lang="en-US" sz="2400" b="0" i="0" u="none" strike="noStrike" cap="none">
                <a:solidFill>
                  <a:schemeClr val="dk1"/>
                </a:solidFill>
                <a:highlight>
                  <a:srgbClr val="FFFFFF"/>
                </a:highlight>
                <a:latin typeface="Arial"/>
                <a:ea typeface="Arial"/>
                <a:cs typeface="Arial"/>
                <a:sym typeface="Arial"/>
              </a:rPr>
              <a:t>(</a:t>
            </a:r>
            <a:r>
              <a:rPr lang="en-US" sz="2400" b="0" i="0" u="none" strike="noStrike" cap="none">
                <a:solidFill>
                  <a:srgbClr val="660099"/>
                </a:solidFill>
                <a:highlight>
                  <a:srgbClr val="FFFFFF"/>
                </a:highlight>
                <a:latin typeface="Arial"/>
                <a:ea typeface="Arial"/>
                <a:cs typeface="Arial"/>
                <a:sym typeface="Arial"/>
              </a:rPr>
              <a:t>method</a:t>
            </a:r>
            <a:r>
              <a:rPr lang="en-US" sz="2400" b="0" i="0" u="none" strike="noStrike" cap="none">
                <a:solidFill>
                  <a:schemeClr val="dk1"/>
                </a:solidFill>
                <a:highlight>
                  <a:srgbClr val="FFFFFF"/>
                </a:highlight>
                <a:latin typeface="Arial"/>
                <a:ea typeface="Arial"/>
                <a:cs typeface="Arial"/>
                <a:sym typeface="Arial"/>
              </a:rPr>
              <a:t>=</a:t>
            </a:r>
            <a:r>
              <a:rPr lang="en-US" sz="2400" b="1" i="0" u="none" strike="noStrike" cap="none">
                <a:solidFill>
                  <a:srgbClr val="008080"/>
                </a:solidFill>
                <a:highlight>
                  <a:srgbClr val="FFFFFF"/>
                </a:highlight>
                <a:latin typeface="Arial"/>
                <a:ea typeface="Arial"/>
                <a:cs typeface="Arial"/>
                <a:sym typeface="Arial"/>
              </a:rPr>
              <a:t>"ffill"</a:t>
            </a:r>
            <a:r>
              <a:rPr lang="en-US" sz="2400" b="0" i="0" u="none" strike="noStrike" cap="none">
                <a:solidFill>
                  <a:schemeClr val="dk1"/>
                </a:solidFill>
                <a:highlight>
                  <a:srgbClr val="FFFFFF"/>
                </a:highlight>
                <a:latin typeface="Arial"/>
                <a:ea typeface="Arial"/>
                <a:cs typeface="Arial"/>
                <a:sym typeface="Arial"/>
              </a:rPr>
              <a:t>, </a:t>
            </a:r>
            <a:r>
              <a:rPr lang="en-US" sz="2400" b="0" i="0" u="none" strike="noStrike" cap="none">
                <a:solidFill>
                  <a:srgbClr val="660099"/>
                </a:solidFill>
                <a:highlight>
                  <a:srgbClr val="FFFFFF"/>
                </a:highlight>
                <a:latin typeface="Arial"/>
                <a:ea typeface="Arial"/>
                <a:cs typeface="Arial"/>
                <a:sym typeface="Arial"/>
              </a:rPr>
              <a:t>inplace</a:t>
            </a:r>
            <a:r>
              <a:rPr lang="en-US" sz="2400" b="0" i="0" u="none" strike="noStrike" cap="none">
                <a:solidFill>
                  <a:schemeClr val="dk1"/>
                </a:solidFill>
                <a:highlight>
                  <a:srgbClr val="FFFFFF"/>
                </a:highlight>
                <a:latin typeface="Arial"/>
                <a:ea typeface="Arial"/>
                <a:cs typeface="Arial"/>
                <a:sym typeface="Arial"/>
              </a:rPr>
              <a:t>=</a:t>
            </a:r>
            <a:r>
              <a:rPr lang="en-US" sz="2400" b="1" i="0" u="none" strike="noStrike" cap="none">
                <a:solidFill>
                  <a:srgbClr val="000080"/>
                </a:solidFill>
                <a:highlight>
                  <a:srgbClr val="FFFFFF"/>
                </a:highlight>
                <a:latin typeface="Arial"/>
                <a:ea typeface="Arial"/>
                <a:cs typeface="Arial"/>
                <a:sym typeface="Arial"/>
              </a:rPr>
              <a:t>True</a:t>
            </a:r>
            <a:r>
              <a:rPr lang="en-US" sz="2400" b="0" i="0" u="none" strike="noStrike" cap="none">
                <a:solidFill>
                  <a:schemeClr val="dk1"/>
                </a:solidFill>
                <a:highlight>
                  <a:srgbClr val="FFFFFF"/>
                </a:highlight>
                <a:latin typeface="Arial"/>
                <a:ea typeface="Arial"/>
                <a:cs typeface="Arial"/>
                <a:sym typeface="Arial"/>
              </a:rPr>
              <a:t>)</a:t>
            </a:r>
            <a:endParaRPr sz="2400" b="0" i="0" u="sng" strike="noStrike" cap="none">
              <a:solidFill>
                <a:srgbClr val="C60F0F"/>
              </a:solidFill>
              <a:latin typeface="Arial"/>
              <a:ea typeface="Arial"/>
              <a:cs typeface="Arial"/>
              <a:sym typeface="Arial"/>
              <a:hlinkClick r:id="rId3"/>
            </a:endParaRPr>
          </a:p>
          <a:p>
            <a:pPr marL="457200" marR="0" lvl="0" indent="0" algn="just" rtl="0">
              <a:lnSpc>
                <a:spcPct val="100000"/>
              </a:lnSpc>
              <a:spcBef>
                <a:spcPts val="80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a:solidFill>
                <a:srgbClr val="24292E"/>
              </a:solidFill>
              <a:highlight>
                <a:srgbClr val="FFFFFF"/>
              </a:highlight>
              <a:latin typeface="Arial"/>
              <a:ea typeface="Arial"/>
              <a:cs typeface="Arial"/>
              <a:sym typeface="Arial"/>
            </a:endParaRPr>
          </a:p>
        </p:txBody>
      </p:sp>
      <p:pic>
        <p:nvPicPr>
          <p:cNvPr id="168" name="Google Shape;168;g5ab5be6871_3_1"/>
          <p:cNvPicPr preferRelativeResize="0"/>
          <p:nvPr/>
        </p:nvPicPr>
        <p:blipFill rotWithShape="1">
          <a:blip r:embed="rId4">
            <a:alphaModFix/>
          </a:blip>
          <a:srcRect/>
          <a:stretch/>
        </p:blipFill>
        <p:spPr>
          <a:xfrm>
            <a:off x="2072475" y="3231875"/>
            <a:ext cx="2176349" cy="3278274"/>
          </a:xfrm>
          <a:prstGeom prst="rect">
            <a:avLst/>
          </a:prstGeom>
          <a:noFill/>
          <a:ln>
            <a:noFill/>
          </a:ln>
        </p:spPr>
      </p:pic>
      <p:pic>
        <p:nvPicPr>
          <p:cNvPr id="169" name="Google Shape;169;g5ab5be6871_3_1"/>
          <p:cNvPicPr preferRelativeResize="0"/>
          <p:nvPr/>
        </p:nvPicPr>
        <p:blipFill rotWithShape="1">
          <a:blip r:embed="rId5">
            <a:alphaModFix/>
          </a:blip>
          <a:srcRect/>
          <a:stretch/>
        </p:blipFill>
        <p:spPr>
          <a:xfrm>
            <a:off x="6925850" y="3238763"/>
            <a:ext cx="2176350" cy="3264512"/>
          </a:xfrm>
          <a:prstGeom prst="rect">
            <a:avLst/>
          </a:prstGeom>
          <a:noFill/>
          <a:ln>
            <a:noFill/>
          </a:ln>
        </p:spPr>
      </p:pic>
      <p:cxnSp>
        <p:nvCxnSpPr>
          <p:cNvPr id="170" name="Google Shape;170;g5ab5be6871_3_1"/>
          <p:cNvCxnSpPr/>
          <p:nvPr/>
        </p:nvCxnSpPr>
        <p:spPr>
          <a:xfrm>
            <a:off x="5105000" y="4544250"/>
            <a:ext cx="900300" cy="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5ad55c11e8_0_11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 City Code Reference</a:t>
            </a:r>
            <a:endParaRPr/>
          </a:p>
        </p:txBody>
      </p:sp>
      <p:sp>
        <p:nvSpPr>
          <p:cNvPr id="177" name="Google Shape;177;g5ad55c11e8_0_11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178" name="Google Shape;178;g5ad55c11e8_0_117"/>
          <p:cNvPicPr preferRelativeResize="0"/>
          <p:nvPr/>
        </p:nvPicPr>
        <p:blipFill rotWithShape="1">
          <a:blip r:embed="rId3">
            <a:alphaModFix/>
          </a:blip>
          <a:srcRect/>
          <a:stretch/>
        </p:blipFill>
        <p:spPr>
          <a:xfrm>
            <a:off x="676275" y="1296826"/>
            <a:ext cx="10839450" cy="4038600"/>
          </a:xfrm>
          <a:prstGeom prst="rect">
            <a:avLst/>
          </a:prstGeom>
          <a:noFill/>
          <a:ln>
            <a:noFill/>
          </a:ln>
        </p:spPr>
      </p:pic>
      <p:sp>
        <p:nvSpPr>
          <p:cNvPr id="179" name="Google Shape;179;g5ad55c11e8_0_117"/>
          <p:cNvSpPr txBox="1"/>
          <p:nvPr/>
        </p:nvSpPr>
        <p:spPr>
          <a:xfrm>
            <a:off x="676275" y="6074125"/>
            <a:ext cx="694500" cy="3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5ab5be6871_0_24"/>
          <p:cNvSpPr txBox="1">
            <a:spLocks noGrp="1"/>
          </p:cNvSpPr>
          <p:nvPr>
            <p:ph type="title"/>
          </p:nvPr>
        </p:nvSpPr>
        <p:spPr>
          <a:xfrm>
            <a:off x="670649"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The Distribution of Selected Cities</a:t>
            </a:r>
            <a:endParaRPr/>
          </a:p>
        </p:txBody>
      </p:sp>
      <p:sp>
        <p:nvSpPr>
          <p:cNvPr id="186" name="Google Shape;186;g5ab5be6871_0_24"/>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12</a:t>
            </a:fld>
            <a:endParaRPr/>
          </a:p>
        </p:txBody>
      </p:sp>
      <p:pic>
        <p:nvPicPr>
          <p:cNvPr id="187" name="Google Shape;187;g5ab5be6871_0_24"/>
          <p:cNvPicPr preferRelativeResize="0"/>
          <p:nvPr/>
        </p:nvPicPr>
        <p:blipFill rotWithShape="1">
          <a:blip r:embed="rId3">
            <a:alphaModFix/>
          </a:blip>
          <a:srcRect l="12093" t="35979" r="9885" b="34696"/>
          <a:stretch/>
        </p:blipFill>
        <p:spPr>
          <a:xfrm>
            <a:off x="640080" y="1130300"/>
            <a:ext cx="10972799" cy="54864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5ab0f4df4d_0_34"/>
          <p:cNvSpPr txBox="1">
            <a:spLocks noGrp="1"/>
          </p:cNvSpPr>
          <p:nvPr>
            <p:ph type="title"/>
          </p:nvPr>
        </p:nvSpPr>
        <p:spPr>
          <a:xfrm>
            <a:off x="2535675" y="1840791"/>
            <a:ext cx="10318500" cy="9489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3600"/>
              <a:t>Comparison between West and East Coast</a:t>
            </a:r>
            <a:endParaRPr sz="3600"/>
          </a:p>
        </p:txBody>
      </p:sp>
      <p:sp>
        <p:nvSpPr>
          <p:cNvPr id="193" name="Google Shape;193;g5ab0f4df4d_0_34"/>
          <p:cNvSpPr/>
          <p:nvPr/>
        </p:nvSpPr>
        <p:spPr>
          <a:xfrm>
            <a:off x="1496982" y="1987531"/>
            <a:ext cx="753484" cy="649654"/>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194" name="Google Shape;194;g5ab0f4df4d_0_34"/>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5af79b7ce2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Comparison -- Year wise </a:t>
            </a:r>
            <a:endParaRPr/>
          </a:p>
        </p:txBody>
      </p:sp>
      <p:sp>
        <p:nvSpPr>
          <p:cNvPr id="201" name="Google Shape;201;g5af79b7ce2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202" name="Google Shape;202;g5af79b7ce2_1_0"/>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203" name="Google Shape;203;g5af79b7ce2_1_0"/>
          <p:cNvPicPr preferRelativeResize="0"/>
          <p:nvPr/>
        </p:nvPicPr>
        <p:blipFill rotWithShape="1">
          <a:blip r:embed="rId3">
            <a:alphaModFix/>
          </a:blip>
          <a:srcRect/>
          <a:stretch/>
        </p:blipFill>
        <p:spPr>
          <a:xfrm>
            <a:off x="5994075" y="3265975"/>
            <a:ext cx="5974026" cy="3180899"/>
          </a:xfrm>
          <a:prstGeom prst="rect">
            <a:avLst/>
          </a:prstGeom>
          <a:noFill/>
          <a:ln>
            <a:noFill/>
          </a:ln>
        </p:spPr>
      </p:pic>
      <p:pic>
        <p:nvPicPr>
          <p:cNvPr id="204" name="Google Shape;204;g5af79b7ce2_1_0"/>
          <p:cNvPicPr preferRelativeResize="0"/>
          <p:nvPr/>
        </p:nvPicPr>
        <p:blipFill rotWithShape="1">
          <a:blip r:embed="rId4">
            <a:alphaModFix/>
          </a:blip>
          <a:srcRect/>
          <a:stretch/>
        </p:blipFill>
        <p:spPr>
          <a:xfrm>
            <a:off x="186025" y="1028700"/>
            <a:ext cx="5881998" cy="3066300"/>
          </a:xfrm>
          <a:prstGeom prst="rect">
            <a:avLst/>
          </a:prstGeom>
          <a:noFill/>
          <a:ln>
            <a:noFill/>
          </a:ln>
        </p:spPr>
      </p:pic>
      <p:cxnSp>
        <p:nvCxnSpPr>
          <p:cNvPr id="205" name="Google Shape;205;g5af79b7ce2_1_0"/>
          <p:cNvCxnSpPr/>
          <p:nvPr/>
        </p:nvCxnSpPr>
        <p:spPr>
          <a:xfrm>
            <a:off x="653150" y="3816800"/>
            <a:ext cx="5725200" cy="2173800"/>
          </a:xfrm>
          <a:prstGeom prst="straightConnector1">
            <a:avLst/>
          </a:prstGeom>
          <a:noFill/>
          <a:ln w="9525" cap="flat" cmpd="sng">
            <a:solidFill>
              <a:schemeClr val="dk2"/>
            </a:solidFill>
            <a:prstDash val="solid"/>
            <a:round/>
            <a:headEnd type="none" w="sm" len="sm"/>
            <a:tailEnd type="none" w="sm" len="sm"/>
          </a:ln>
        </p:spPr>
      </p:cxnSp>
      <p:cxnSp>
        <p:nvCxnSpPr>
          <p:cNvPr id="206" name="Google Shape;206;g5af79b7ce2_1_0"/>
          <p:cNvCxnSpPr/>
          <p:nvPr/>
        </p:nvCxnSpPr>
        <p:spPr>
          <a:xfrm>
            <a:off x="642950" y="3122850"/>
            <a:ext cx="5725200" cy="18471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Average Temperature Correlation</a:t>
            </a:r>
            <a:endParaRPr/>
          </a:p>
        </p:txBody>
      </p:sp>
      <p:sp>
        <p:nvSpPr>
          <p:cNvPr id="213" name="Google Shape;213;p3"/>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15</a:t>
            </a:fld>
            <a:endParaRPr/>
          </a:p>
        </p:txBody>
      </p:sp>
      <p:sp>
        <p:nvSpPr>
          <p:cNvPr id="215" name="Google Shape;215;p3"/>
          <p:cNvSpPr/>
          <p:nvPr/>
        </p:nvSpPr>
        <p:spPr>
          <a:xfrm>
            <a:off x="3449642" y="4623984"/>
            <a:ext cx="828675" cy="1290360"/>
          </a:xfrm>
          <a:prstGeom prst="leftBrace">
            <a:avLst>
              <a:gd name="adj1" fmla="val 8333"/>
              <a:gd name="adj2" fmla="val 50000"/>
            </a:avLst>
          </a:prstGeom>
          <a:noFill/>
          <a:ln w="9525" cap="flat" cmpd="sng">
            <a:solidFill>
              <a:srgbClr val="0D9E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8" name="Google Shape;218;p3"/>
          <p:cNvSpPr txBox="1"/>
          <p:nvPr/>
        </p:nvSpPr>
        <p:spPr>
          <a:xfrm>
            <a:off x="1180575" y="5074400"/>
            <a:ext cx="23431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East Coast Cities</a:t>
            </a:r>
            <a:endParaRPr/>
          </a:p>
        </p:txBody>
      </p:sp>
      <p:sp>
        <p:nvSpPr>
          <p:cNvPr id="217" name="Google Shape;217;p3"/>
          <p:cNvSpPr/>
          <p:nvPr/>
        </p:nvSpPr>
        <p:spPr>
          <a:xfrm>
            <a:off x="3449641" y="2532063"/>
            <a:ext cx="828675" cy="1592792"/>
          </a:xfrm>
          <a:prstGeom prst="leftBrace">
            <a:avLst>
              <a:gd name="adj1" fmla="val 8333"/>
              <a:gd name="adj2" fmla="val 50000"/>
            </a:avLst>
          </a:prstGeom>
          <a:noFill/>
          <a:ln w="9525" cap="flat" cmpd="sng">
            <a:solidFill>
              <a:srgbClr val="0D9E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6" name="Google Shape;216;p3"/>
          <p:cNvSpPr txBox="1"/>
          <p:nvPr/>
        </p:nvSpPr>
        <p:spPr>
          <a:xfrm>
            <a:off x="1106492" y="3138987"/>
            <a:ext cx="23431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West Coast Cities</a:t>
            </a:r>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Object 1">
                <a:extLst>
                  <a:ext uri="{FF2B5EF4-FFF2-40B4-BE49-F238E27FC236}">
                    <a16:creationId xmlns:a16="http://schemas.microsoft.com/office/drawing/2014/main" id="{AFDDC6C3-4F21-45E5-908D-4F7C3F481BBB}"/>
                  </a:ext>
                </a:extLst>
              </p:cNvPr>
              <p:cNvGraphicFramePr/>
              <p:nvPr>
                <p:extLst>
                  <p:ext uri="{D42A27DB-BD31-4B8C-83A1-F6EECF244321}">
                    <p14:modId xmlns:p14="http://schemas.microsoft.com/office/powerpoint/2010/main" val="3018205691"/>
                  </p:ext>
                </p:extLst>
              </p:nvPr>
            </p:nvGraphicFramePr>
            <p:xfrm>
              <a:off x="4138083" y="1217083"/>
              <a:ext cx="6709834" cy="574675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Object 1">
                <a:extLst>
                  <a:ext uri="{FF2B5EF4-FFF2-40B4-BE49-F238E27FC236}">
                    <a16:creationId xmlns:a16="http://schemas.microsoft.com/office/drawing/2014/main" id="{AFDDC6C3-4F21-45E5-908D-4F7C3F481BBB}"/>
                  </a:ext>
                </a:extLst>
              </p:cNvPr>
              <p:cNvPicPr>
                <a:picLocks noGrp="1" noRot="1" noChangeAspect="1" noMove="1" noResize="1" noEditPoints="1" noAdjustHandles="1" noChangeArrowheads="1" noChangeShapeType="1"/>
              </p:cNvPicPr>
              <p:nvPr/>
            </p:nvPicPr>
            <p:blipFill>
              <a:blip r:embed="rId4"/>
              <a:stretch>
                <a:fillRect/>
              </a:stretch>
            </p:blipFill>
            <p:spPr>
              <a:xfrm>
                <a:off x="4138083" y="1217083"/>
                <a:ext cx="6709834" cy="574675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8" grpId="0"/>
      <p:bldP spid="217" grpId="0" animBg="1"/>
      <p:bldP spid="2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r>
              <a:rPr lang="en-US"/>
              <a:t>Average Precipitation West Coast </a:t>
            </a:r>
            <a:endParaRPr/>
          </a:p>
        </p:txBody>
      </p:sp>
      <p:sp>
        <p:nvSpPr>
          <p:cNvPr id="225" name="Google Shape;225;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26" name="Google Shape;226;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2" name="Google Shape;240;g5b1e995488_0_36" descr="A close up of a map&#10;&#10;Description generated with high confidence">
            <a:extLst>
              <a:ext uri="{FF2B5EF4-FFF2-40B4-BE49-F238E27FC236}">
                <a16:creationId xmlns:a16="http://schemas.microsoft.com/office/drawing/2014/main" id="{BB61428A-A18C-4934-A0CB-90B0DA70721B}"/>
              </a:ext>
            </a:extLst>
          </p:cNvPr>
          <p:cNvPicPr preferRelativeResize="0"/>
          <p:nvPr/>
        </p:nvPicPr>
        <p:blipFill>
          <a:blip r:embed="rId3">
            <a:alphaModFix/>
          </a:blip>
          <a:stretch>
            <a:fillRect/>
          </a:stretch>
        </p:blipFill>
        <p:spPr>
          <a:xfrm>
            <a:off x="132246" y="1081568"/>
            <a:ext cx="7437634" cy="5073375"/>
          </a:xfrm>
          <a:prstGeom prst="rect">
            <a:avLst/>
          </a:prstGeom>
          <a:noFill/>
          <a:ln>
            <a:noFill/>
          </a:ln>
        </p:spPr>
      </p:pic>
      <p:pic>
        <p:nvPicPr>
          <p:cNvPr id="3" name="Google Shape;241;g5b1e995488_0_36" descr="A close up of a map&#10;&#10;Description generated with high confidence">
            <a:extLst>
              <a:ext uri="{FF2B5EF4-FFF2-40B4-BE49-F238E27FC236}">
                <a16:creationId xmlns:a16="http://schemas.microsoft.com/office/drawing/2014/main" id="{965D82F1-D0F6-454F-BA3D-CB7AF94B7B11}"/>
              </a:ext>
            </a:extLst>
          </p:cNvPr>
          <p:cNvPicPr preferRelativeResize="0"/>
          <p:nvPr/>
        </p:nvPicPr>
        <p:blipFill rotWithShape="1">
          <a:blip r:embed="rId4">
            <a:alphaModFix/>
          </a:blip>
          <a:srcRect l="198" t="11594"/>
          <a:stretch/>
        </p:blipFill>
        <p:spPr>
          <a:xfrm>
            <a:off x="6148171" y="1448658"/>
            <a:ext cx="6208259" cy="2997510"/>
          </a:xfrm>
          <a:prstGeom prst="rect">
            <a:avLst/>
          </a:prstGeom>
          <a:noFill/>
          <a:ln>
            <a:noFill/>
          </a:ln>
        </p:spPr>
      </p:pic>
      <p:cxnSp>
        <p:nvCxnSpPr>
          <p:cNvPr id="4" name="Google Shape;230;g5af79b7ce2_1_48">
            <a:extLst>
              <a:ext uri="{FF2B5EF4-FFF2-40B4-BE49-F238E27FC236}">
                <a16:creationId xmlns:a16="http://schemas.microsoft.com/office/drawing/2014/main" id="{A843FA9E-CFBA-4F8A-B213-DE2DD3629A4A}"/>
              </a:ext>
            </a:extLst>
          </p:cNvPr>
          <p:cNvCxnSpPr/>
          <p:nvPr/>
        </p:nvCxnSpPr>
        <p:spPr>
          <a:xfrm flipH="1">
            <a:off x="2238905" y="4201583"/>
            <a:ext cx="4942262" cy="1337213"/>
          </a:xfrm>
          <a:prstGeom prst="straightConnector1">
            <a:avLst/>
          </a:prstGeom>
          <a:noFill/>
          <a:ln w="9525" cap="flat" cmpd="sng">
            <a:solidFill>
              <a:schemeClr val="dk2"/>
            </a:solidFill>
            <a:prstDash val="solid"/>
            <a:round/>
            <a:headEnd type="none" w="sm" len="sm"/>
            <a:tailEnd type="none" w="sm" len="sm"/>
          </a:ln>
        </p:spPr>
      </p:cxnSp>
      <p:cxnSp>
        <p:nvCxnSpPr>
          <p:cNvPr id="16" name="Google Shape;230;g5af79b7ce2_1_48">
            <a:extLst>
              <a:ext uri="{FF2B5EF4-FFF2-40B4-BE49-F238E27FC236}">
                <a16:creationId xmlns:a16="http://schemas.microsoft.com/office/drawing/2014/main" id="{920D6562-F4BB-42C8-9F8A-96500DB48310}"/>
              </a:ext>
            </a:extLst>
          </p:cNvPr>
          <p:cNvCxnSpPr>
            <a:cxnSpLocks/>
          </p:cNvCxnSpPr>
          <p:nvPr/>
        </p:nvCxnSpPr>
        <p:spPr>
          <a:xfrm flipH="1">
            <a:off x="5985404" y="4169832"/>
            <a:ext cx="4910512" cy="1368963"/>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63542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r>
              <a:rPr lang="en-US"/>
              <a:t>Average Precipitation East Coast </a:t>
            </a:r>
            <a:endParaRPr/>
          </a:p>
        </p:txBody>
      </p:sp>
      <p:sp>
        <p:nvSpPr>
          <p:cNvPr id="225" name="Google Shape;225;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
        <p:nvSpPr>
          <p:cNvPr id="226" name="Google Shape;226;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5" name="Google Shape;242;g5b1e995488_0_36" descr="A close up of a map&#10;&#10;Description generated with high confidence">
            <a:extLst>
              <a:ext uri="{FF2B5EF4-FFF2-40B4-BE49-F238E27FC236}">
                <a16:creationId xmlns:a16="http://schemas.microsoft.com/office/drawing/2014/main" id="{F96143E8-576D-4C35-BDBA-E9FD007B3046}"/>
              </a:ext>
            </a:extLst>
          </p:cNvPr>
          <p:cNvPicPr preferRelativeResize="0"/>
          <p:nvPr/>
        </p:nvPicPr>
        <p:blipFill>
          <a:blip r:embed="rId3">
            <a:alphaModFix/>
          </a:blip>
          <a:stretch>
            <a:fillRect/>
          </a:stretch>
        </p:blipFill>
        <p:spPr>
          <a:xfrm>
            <a:off x="83814" y="1320190"/>
            <a:ext cx="7629760" cy="5267704"/>
          </a:xfrm>
          <a:prstGeom prst="rect">
            <a:avLst/>
          </a:prstGeom>
          <a:noFill/>
          <a:ln>
            <a:noFill/>
          </a:ln>
        </p:spPr>
      </p:pic>
      <p:pic>
        <p:nvPicPr>
          <p:cNvPr id="2" name="Picture 5" descr="A close up of a map&#10;&#10;Description generated with high confidence">
            <a:extLst>
              <a:ext uri="{FF2B5EF4-FFF2-40B4-BE49-F238E27FC236}">
                <a16:creationId xmlns:a16="http://schemas.microsoft.com/office/drawing/2014/main" id="{B1D095F8-C75F-490A-9605-15460BCC3646}"/>
              </a:ext>
            </a:extLst>
          </p:cNvPr>
          <p:cNvPicPr>
            <a:picLocks noChangeAspect="1"/>
          </p:cNvPicPr>
          <p:nvPr/>
        </p:nvPicPr>
        <p:blipFill rotWithShape="1">
          <a:blip r:embed="rId4"/>
          <a:srcRect t="11594" r="198"/>
          <a:stretch/>
        </p:blipFill>
        <p:spPr>
          <a:xfrm>
            <a:off x="6179437" y="1400727"/>
            <a:ext cx="6202254" cy="2994662"/>
          </a:xfrm>
          <a:prstGeom prst="rect">
            <a:avLst/>
          </a:prstGeom>
        </p:spPr>
      </p:pic>
      <p:cxnSp>
        <p:nvCxnSpPr>
          <p:cNvPr id="16" name="Google Shape;230;g5af79b7ce2_1_48">
            <a:extLst>
              <a:ext uri="{FF2B5EF4-FFF2-40B4-BE49-F238E27FC236}">
                <a16:creationId xmlns:a16="http://schemas.microsoft.com/office/drawing/2014/main" id="{920D6562-F4BB-42C8-9F8A-96500DB48310}"/>
              </a:ext>
            </a:extLst>
          </p:cNvPr>
          <p:cNvCxnSpPr>
            <a:cxnSpLocks/>
          </p:cNvCxnSpPr>
          <p:nvPr/>
        </p:nvCxnSpPr>
        <p:spPr>
          <a:xfrm flipH="1">
            <a:off x="6091237" y="4138082"/>
            <a:ext cx="4847012" cy="1792296"/>
          </a:xfrm>
          <a:prstGeom prst="straightConnector1">
            <a:avLst/>
          </a:prstGeom>
          <a:noFill/>
          <a:ln w="9525" cap="flat" cmpd="sng">
            <a:solidFill>
              <a:schemeClr val="dk2"/>
            </a:solidFill>
            <a:prstDash val="solid"/>
            <a:round/>
            <a:headEnd type="none" w="sm" len="sm"/>
            <a:tailEnd type="none" w="sm" len="sm"/>
          </a:ln>
        </p:spPr>
      </p:cxnSp>
      <p:cxnSp>
        <p:nvCxnSpPr>
          <p:cNvPr id="9" name="Google Shape;230;g5af79b7ce2_1_48">
            <a:extLst>
              <a:ext uri="{FF2B5EF4-FFF2-40B4-BE49-F238E27FC236}">
                <a16:creationId xmlns:a16="http://schemas.microsoft.com/office/drawing/2014/main" id="{7C581CCE-B0E5-4A74-B01A-B7EEC762CABA}"/>
              </a:ext>
            </a:extLst>
          </p:cNvPr>
          <p:cNvCxnSpPr>
            <a:cxnSpLocks/>
          </p:cNvCxnSpPr>
          <p:nvPr/>
        </p:nvCxnSpPr>
        <p:spPr>
          <a:xfrm flipH="1">
            <a:off x="3233736" y="4138081"/>
            <a:ext cx="4540095" cy="1792296"/>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40811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Precipitation Correlation</a:t>
            </a:r>
            <a:endParaRPr/>
          </a:p>
        </p:txBody>
      </p:sp>
      <p:sp>
        <p:nvSpPr>
          <p:cNvPr id="269" name="Google Shape;269;p6"/>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sp>
        <p:nvSpPr>
          <p:cNvPr id="270" name="Google Shape;270;p6"/>
          <p:cNvSpPr txBox="1"/>
          <p:nvPr/>
        </p:nvSpPr>
        <p:spPr>
          <a:xfrm>
            <a:off x="857417" y="3666199"/>
            <a:ext cx="2074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Arid </a:t>
            </a:r>
            <a:r>
              <a:rPr lang="en-US" sz="2000"/>
              <a:t>Conditions</a:t>
            </a:r>
            <a:endParaRPr/>
          </a:p>
        </p:txBody>
      </p:sp>
      <p:sp>
        <p:nvSpPr>
          <p:cNvPr id="272" name="Google Shape;272;p6"/>
          <p:cNvSpPr/>
          <p:nvPr/>
        </p:nvSpPr>
        <p:spPr>
          <a:xfrm>
            <a:off x="3152968" y="3542396"/>
            <a:ext cx="828675" cy="658285"/>
          </a:xfrm>
          <a:prstGeom prst="leftBrace">
            <a:avLst>
              <a:gd name="adj1" fmla="val 8333"/>
              <a:gd name="adj2" fmla="val 50000"/>
            </a:avLst>
          </a:prstGeom>
          <a:noFill/>
          <a:ln w="9525" cap="flat" cmpd="sng">
            <a:solidFill>
              <a:srgbClr val="0D9E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Object 1">
                <a:extLst>
                  <a:ext uri="{FF2B5EF4-FFF2-40B4-BE49-F238E27FC236}">
                    <a16:creationId xmlns:a16="http://schemas.microsoft.com/office/drawing/2014/main" id="{B585A7D7-7ECE-4D1E-9732-463931CB3C79}"/>
                  </a:ext>
                </a:extLst>
              </p:cNvPr>
              <p:cNvGraphicFramePr/>
              <p:nvPr>
                <p:extLst>
                  <p:ext uri="{D42A27DB-BD31-4B8C-83A1-F6EECF244321}">
                    <p14:modId xmlns:p14="http://schemas.microsoft.com/office/powerpoint/2010/main" val="668787396"/>
                  </p:ext>
                </p:extLst>
              </p:nvPr>
            </p:nvGraphicFramePr>
            <p:xfrm>
              <a:off x="3831167" y="1248833"/>
              <a:ext cx="64135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Object 1">
                <a:extLst>
                  <a:ext uri="{FF2B5EF4-FFF2-40B4-BE49-F238E27FC236}">
                    <a16:creationId xmlns:a16="http://schemas.microsoft.com/office/drawing/2014/main" id="{B585A7D7-7ECE-4D1E-9732-463931CB3C79}"/>
                  </a:ext>
                </a:extLst>
              </p:cNvPr>
              <p:cNvPicPr>
                <a:picLocks noGrp="1" noRot="1" noChangeAspect="1" noMove="1" noResize="1" noEditPoints="1" noAdjustHandles="1" noChangeArrowheads="1" noChangeShapeType="1"/>
              </p:cNvPicPr>
              <p:nvPr/>
            </p:nvPicPr>
            <p:blipFill>
              <a:blip r:embed="rId4"/>
              <a:stretch>
                <a:fillRect/>
              </a:stretch>
            </p:blipFill>
            <p:spPr>
              <a:xfrm>
                <a:off x="3831167" y="1248833"/>
                <a:ext cx="6413500" cy="5715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5ab0f4df4d_0_40"/>
          <p:cNvSpPr txBox="1">
            <a:spLocks noGrp="1"/>
          </p:cNvSpPr>
          <p:nvPr>
            <p:ph type="title"/>
          </p:nvPr>
        </p:nvSpPr>
        <p:spPr>
          <a:xfrm>
            <a:off x="2618700" y="1842850"/>
            <a:ext cx="9573300" cy="987000"/>
          </a:xfrm>
          <a:prstGeom prst="rect">
            <a:avLst/>
          </a:prstGeom>
          <a:noFill/>
          <a:ln>
            <a:noFill/>
          </a:ln>
        </p:spPr>
        <p:txBody>
          <a:bodyPr spcFirstLastPara="1" wrap="square" lIns="91425" tIns="45700" rIns="91425" bIns="45700" anchor="ctr" anchorCtr="0">
            <a:noAutofit/>
          </a:bodyPr>
          <a:lstStyle/>
          <a:p>
            <a:r>
              <a:rPr lang="en-US" sz="3600"/>
              <a:t> Weather Analysis for San Diego</a:t>
            </a:r>
            <a:endParaRPr sz="3600"/>
          </a:p>
        </p:txBody>
      </p:sp>
      <p:sp>
        <p:nvSpPr>
          <p:cNvPr id="286" name="Google Shape;286;g5ab0f4df4d_0_40"/>
          <p:cNvSpPr/>
          <p:nvPr/>
        </p:nvSpPr>
        <p:spPr>
          <a:xfrm>
            <a:off x="1496982" y="1987531"/>
            <a:ext cx="752953" cy="64807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287" name="Google Shape;287;g5ab0f4df4d_0_40"/>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id="94" name="Google Shape;94;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spcFirstLastPara="1" wrap="square" lIns="91425" tIns="0" rIns="91425" bIns="45700" anchor="t" anchorCtr="0">
                <a:noAutofit/>
              </a:bodyPr>
              <a:lstStyle/>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a:solidFill>
                      <a:schemeClr val="dk1"/>
                    </a:solidFill>
                    <a:latin typeface="Arial"/>
                    <a:ea typeface="Arial"/>
                    <a:cs typeface="Arial"/>
                    <a:sym typeface="Arial"/>
                  </a:rPr>
                  <a:t>Introduction</a:t>
                </a:r>
                <a:endParaRPr sz="2400" b="1"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a:solidFill>
                      <a:schemeClr val="dk1"/>
                    </a:solidFill>
                    <a:latin typeface="Arial"/>
                    <a:ea typeface="Arial"/>
                    <a:cs typeface="Arial"/>
                    <a:sym typeface="Arial"/>
                  </a:rPr>
                  <a:t>Data Collection and Preprocessing</a:t>
                </a:r>
                <a:endParaRPr sz="2400" b="1"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a:solidFill>
                      <a:schemeClr val="dk1"/>
                    </a:solidFill>
                    <a:latin typeface="Arial"/>
                    <a:ea typeface="Arial"/>
                    <a:cs typeface="Arial"/>
                    <a:sym typeface="Arial"/>
                  </a:rPr>
                  <a:t>Comparison between West and East Coast</a:t>
                </a:r>
                <a:endParaRPr sz="2400" b="1"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a:solidFill>
                      <a:schemeClr val="dk1"/>
                    </a:solidFill>
                    <a:latin typeface="Arial"/>
                    <a:ea typeface="Arial"/>
                    <a:cs typeface="Arial"/>
                    <a:sym typeface="Arial"/>
                  </a:rPr>
                  <a:t>Data Visualization of San Diego</a:t>
                </a:r>
                <a:endParaRPr sz="2400" b="1"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a:solidFill>
                      <a:schemeClr val="dk1"/>
                    </a:solidFill>
                    <a:latin typeface="Arial"/>
                    <a:ea typeface="Arial"/>
                    <a:cs typeface="Arial"/>
                    <a:sym typeface="Arial"/>
                  </a:rPr>
                  <a:t>Evaluations and Applications</a:t>
                </a:r>
                <a:endParaRPr sz="2400" b="1" i="0" u="none" strike="noStrike" cap="none">
                  <a:solidFill>
                    <a:schemeClr val="dk1"/>
                  </a:solidFill>
                  <a:latin typeface="Arial"/>
                  <a:ea typeface="Arial"/>
                  <a:cs typeface="Arial"/>
                  <a:sym typeface="Arial"/>
                </a:endParaRPr>
              </a:p>
            </p:txBody>
          </p:sp>
          <p:cxnSp>
            <p:nvCxnSpPr>
              <p:cNvPr id="96" name="Google Shape;96;p2"/>
              <p:cNvCxnSpPr/>
              <p:nvPr/>
            </p:nvCxnSpPr>
            <p:spPr>
              <a:xfrm>
                <a:off x="3696888" y="1780800"/>
                <a:ext cx="0" cy="4003616"/>
              </a:xfrm>
              <a:prstGeom prst="straightConnector1">
                <a:avLst/>
              </a:prstGeom>
              <a:solidFill>
                <a:srgbClr val="FFCC00"/>
              </a:solidFill>
              <a:ln w="9525" cap="flat" cmpd="sng">
                <a:solidFill>
                  <a:srgbClr val="BFBFBF"/>
                </a:solidFill>
                <a:prstDash val="solid"/>
                <a:round/>
                <a:headEnd type="none" w="sm" len="sm"/>
                <a:tailEnd type="none" w="sm" len="sm"/>
              </a:ln>
            </p:spPr>
          </p:cxnSp>
          <p:sp>
            <p:nvSpPr>
              <p:cNvPr id="97" name="Google Shape;97;p2"/>
              <p:cNvSpPr txBox="1"/>
              <p:nvPr/>
            </p:nvSpPr>
            <p:spPr>
              <a:xfrm>
                <a:off x="1175743" y="1700808"/>
                <a:ext cx="252110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avLst/>
              <a:gdLst/>
              <a:ahLst/>
              <a:cxnLst/>
              <a:rect l="l" t="t" r="r" b="b"/>
              <a:pathLst>
                <a:path w="5127" h="5401" extrusionOk="0">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5af75f2f7a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of San Diego </a:t>
            </a:r>
            <a:endParaRPr/>
          </a:p>
        </p:txBody>
      </p:sp>
      <p:sp>
        <p:nvSpPr>
          <p:cNvPr id="294" name="Google Shape;294;g5af75f2f7a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cxnSp>
        <p:nvCxnSpPr>
          <p:cNvPr id="295" name="Google Shape;295;g5af75f2f7a_1_0"/>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96" name="Google Shape;296;g5af75f2f7a_1_0"/>
          <p:cNvPicPr preferRelativeResize="0"/>
          <p:nvPr/>
        </p:nvPicPr>
        <p:blipFill rotWithShape="1">
          <a:blip r:embed="rId3">
            <a:alphaModFix/>
          </a:blip>
          <a:srcRect/>
          <a:stretch/>
        </p:blipFill>
        <p:spPr>
          <a:xfrm>
            <a:off x="1083776" y="1828800"/>
            <a:ext cx="3200400" cy="3200400"/>
          </a:xfrm>
          <a:prstGeom prst="rect">
            <a:avLst/>
          </a:prstGeom>
          <a:noFill/>
          <a:ln>
            <a:noFill/>
          </a:ln>
        </p:spPr>
      </p:pic>
      <p:pic>
        <p:nvPicPr>
          <p:cNvPr id="297" name="Google Shape;297;g5af75f2f7a_1_0"/>
          <p:cNvPicPr preferRelativeResize="0"/>
          <p:nvPr/>
        </p:nvPicPr>
        <p:blipFill rotWithShape="1">
          <a:blip r:embed="rId4">
            <a:alphaModFix/>
          </a:blip>
          <a:srcRect/>
          <a:stretch/>
        </p:blipFill>
        <p:spPr>
          <a:xfrm>
            <a:off x="4495074" y="1828800"/>
            <a:ext cx="3200400" cy="3200400"/>
          </a:xfrm>
          <a:prstGeom prst="rect">
            <a:avLst/>
          </a:prstGeom>
          <a:noFill/>
          <a:ln>
            <a:noFill/>
          </a:ln>
        </p:spPr>
      </p:pic>
      <p:pic>
        <p:nvPicPr>
          <p:cNvPr id="298" name="Google Shape;298;g5af75f2f7a_1_0"/>
          <p:cNvPicPr preferRelativeResize="0"/>
          <p:nvPr/>
        </p:nvPicPr>
        <p:blipFill rotWithShape="1">
          <a:blip r:embed="rId5">
            <a:alphaModFix/>
          </a:blip>
          <a:srcRect/>
          <a:stretch/>
        </p:blipFill>
        <p:spPr>
          <a:xfrm>
            <a:off x="7907824" y="1828800"/>
            <a:ext cx="3200400" cy="3200400"/>
          </a:xfrm>
          <a:prstGeom prst="rect">
            <a:avLst/>
          </a:prstGeom>
          <a:noFill/>
          <a:ln>
            <a:noFill/>
          </a:ln>
        </p:spPr>
      </p:pic>
      <p:pic>
        <p:nvPicPr>
          <p:cNvPr id="299" name="Google Shape;299;g5af75f2f7a_1_0"/>
          <p:cNvPicPr preferRelativeResize="0"/>
          <p:nvPr/>
        </p:nvPicPr>
        <p:blipFill rotWithShape="1">
          <a:blip r:embed="rId6">
            <a:alphaModFix/>
          </a:blip>
          <a:srcRect/>
          <a:stretch/>
        </p:blipFill>
        <p:spPr>
          <a:xfrm>
            <a:off x="9872662" y="4864142"/>
            <a:ext cx="1920411" cy="1889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5af79b7ce2_1_1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r>
              <a:rPr lang="en-US"/>
              <a:t>Average Temperature (San Diego, 1990 - 2018)</a:t>
            </a:r>
            <a:endParaRPr/>
          </a:p>
        </p:txBody>
      </p:sp>
      <p:sp>
        <p:nvSpPr>
          <p:cNvPr id="306" name="Google Shape;306;g5af79b7ce2_1_1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307" name="Google Shape;307;g5af79b7ce2_1_116"/>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308" name="Google Shape;308;g5af79b7ce2_1_116"/>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 name="Picture 2" descr="A close up of a map&#10;&#10;Description generated with high confidence">
            <a:extLst>
              <a:ext uri="{FF2B5EF4-FFF2-40B4-BE49-F238E27FC236}">
                <a16:creationId xmlns:a16="http://schemas.microsoft.com/office/drawing/2014/main" id="{F503E460-79B2-4276-A889-AA64929D240A}"/>
              </a:ext>
            </a:extLst>
          </p:cNvPr>
          <p:cNvPicPr>
            <a:picLocks noChangeAspect="1"/>
          </p:cNvPicPr>
          <p:nvPr/>
        </p:nvPicPr>
        <p:blipFill>
          <a:blip r:embed="rId3"/>
          <a:stretch>
            <a:fillRect/>
          </a:stretch>
        </p:blipFill>
        <p:spPr>
          <a:xfrm>
            <a:off x="702735" y="1250951"/>
            <a:ext cx="10786532" cy="53826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5af79b7ce2_1_125"/>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316" name="Google Shape;316;g5af79b7ce2_1_125"/>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22</a:t>
            </a:fld>
            <a:endParaRPr/>
          </a:p>
        </p:txBody>
      </p:sp>
      <p:pic>
        <p:nvPicPr>
          <p:cNvPr id="2" name="Picture 2" descr="A close up of a map&#10;&#10;Description generated with very high confidence">
            <a:extLst>
              <a:ext uri="{FF2B5EF4-FFF2-40B4-BE49-F238E27FC236}">
                <a16:creationId xmlns:a16="http://schemas.microsoft.com/office/drawing/2014/main" id="{A48404F9-56FF-4C6B-97B7-47FBAEB41D8A}"/>
              </a:ext>
            </a:extLst>
          </p:cNvPr>
          <p:cNvPicPr>
            <a:picLocks noChangeAspect="1"/>
          </p:cNvPicPr>
          <p:nvPr/>
        </p:nvPicPr>
        <p:blipFill>
          <a:blip r:embed="rId3"/>
          <a:stretch>
            <a:fillRect/>
          </a:stretch>
        </p:blipFill>
        <p:spPr>
          <a:xfrm>
            <a:off x="988484" y="1240367"/>
            <a:ext cx="10215032" cy="51075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5ad697d432_3_7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Conclusions</a:t>
            </a:r>
            <a:endParaRPr/>
          </a:p>
        </p:txBody>
      </p:sp>
      <p:sp>
        <p:nvSpPr>
          <p:cNvPr id="332" name="Google Shape;332;g5ad697d432_3_7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333" name="Google Shape;333;g5ad697d432_3_76"/>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indent="-381000">
              <a:buSzPts val="2400"/>
              <a:buFont typeface="Arial,Sans-Serif"/>
              <a:buChar char="-"/>
            </a:pPr>
            <a:r>
              <a:rPr lang="en-US" sz="2400" b="1">
                <a:solidFill>
                  <a:schemeClr val="dk1"/>
                </a:solidFill>
              </a:rPr>
              <a:t>Average temperature correlates well with longitude; has gone slightly up in the past few years</a:t>
            </a:r>
          </a:p>
          <a:p>
            <a:pPr marL="457200" indent="-381000">
              <a:buSzPts val="2400"/>
              <a:buFont typeface="Arial,Sans-Serif"/>
              <a:buChar char="-"/>
            </a:pPr>
            <a:endParaRPr lang="en-US" sz="2400" b="1">
              <a:solidFill>
                <a:schemeClr val="dk1"/>
              </a:solidFill>
            </a:endParaRPr>
          </a:p>
          <a:p>
            <a:pPr marL="457200" indent="-381000">
              <a:buSzPts val="2400"/>
              <a:buFont typeface="Arial,Sans-Serif"/>
              <a:buChar char="-"/>
            </a:pPr>
            <a:r>
              <a:rPr lang="en-US" sz="2400" b="1">
                <a:solidFill>
                  <a:schemeClr val="dk1"/>
                </a:solidFill>
              </a:rPr>
              <a:t>Average precipitation does not show any apparent trend </a:t>
            </a:r>
          </a:p>
          <a:p>
            <a:pPr marL="457200" indent="-381000">
              <a:buSzPts val="2400"/>
              <a:buFont typeface="Arial,Sans-Serif"/>
              <a:buChar char="-"/>
            </a:pPr>
            <a:endParaRPr lang="en-US" sz="2400" b="1">
              <a:solidFill>
                <a:schemeClr val="dk1"/>
              </a:solidFill>
            </a:endParaRPr>
          </a:p>
          <a:p>
            <a:pPr marL="457200" indent="-381000">
              <a:buSzPts val="2400"/>
              <a:buFont typeface="Arial"/>
              <a:buChar char="-"/>
            </a:pPr>
            <a:r>
              <a:rPr lang="en-US" sz="2400" b="1"/>
              <a:t>The precipitation</a:t>
            </a:r>
            <a:r>
              <a:rPr lang="en-US" sz="2400" b="1" i="0" u="none" strike="noStrike" cap="none">
                <a:solidFill>
                  <a:srgbClr val="000000"/>
                </a:solidFill>
                <a:latin typeface="Arial"/>
                <a:ea typeface="Arial"/>
                <a:cs typeface="Arial"/>
                <a:sym typeface="Arial"/>
              </a:rPr>
              <a:t> in San Diego is relatively small, mostly in the autumn and winter seasons.</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457200" indent="-381000">
              <a:buSzPts val="2400"/>
              <a:buFont typeface="Arial"/>
              <a:buChar char="-"/>
            </a:pPr>
            <a:r>
              <a:rPr lang="en-US" sz="2400" b="1"/>
              <a:t>As seen, San</a:t>
            </a:r>
            <a:r>
              <a:rPr lang="en-US" sz="2400" b="1" i="0" u="none" strike="noStrike" cap="none">
                <a:solidFill>
                  <a:srgbClr val="000000"/>
                </a:solidFill>
                <a:latin typeface="Arial"/>
                <a:ea typeface="Arial"/>
                <a:cs typeface="Arial"/>
                <a:sym typeface="Arial"/>
              </a:rPr>
              <a:t> </a:t>
            </a:r>
            <a:r>
              <a:rPr lang="en-US" sz="2400" b="1"/>
              <a:t>Diego is</a:t>
            </a:r>
            <a:r>
              <a:rPr lang="en-US" sz="2400" b="1" i="0" u="none" strike="noStrike" cap="none">
                <a:solidFill>
                  <a:srgbClr val="000000"/>
                </a:solidFill>
                <a:latin typeface="Arial"/>
                <a:ea typeface="Arial"/>
                <a:cs typeface="Arial"/>
                <a:sym typeface="Arial"/>
              </a:rPr>
              <a:t> a city with moderate temperatures, mostly sunny days and less precipitation.</a:t>
            </a:r>
            <a:r>
              <a:rPr lang="en-US" sz="2400" b="1"/>
              <a:t> </a:t>
            </a:r>
            <a:endParaRPr sz="2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5ab0f4df4d_0_52"/>
          <p:cNvSpPr txBox="1">
            <a:spLocks noGrp="1"/>
          </p:cNvSpPr>
          <p:nvPr>
            <p:ph type="title"/>
          </p:nvPr>
        </p:nvSpPr>
        <p:spPr>
          <a:xfrm>
            <a:off x="2703975" y="1903275"/>
            <a:ext cx="6818700" cy="64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39" name="Google Shape;339;g5ab0f4df4d_0_52"/>
          <p:cNvSpPr/>
          <p:nvPr/>
        </p:nvSpPr>
        <p:spPr>
          <a:xfrm>
            <a:off x="1496982" y="1987531"/>
            <a:ext cx="758790" cy="64807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340" name="Google Shape;340;g5ab0f4df4d_0_52"/>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ad697d432_1_2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Evaluations and Applications </a:t>
            </a:r>
            <a:endParaRPr/>
          </a:p>
        </p:txBody>
      </p:sp>
      <p:sp>
        <p:nvSpPr>
          <p:cNvPr id="347" name="Google Shape;347;g5ad697d432_1_2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348" name="Google Shape;348;g5ad697d432_1_28"/>
          <p:cNvSpPr txBox="1"/>
          <p:nvPr/>
        </p:nvSpPr>
        <p:spPr>
          <a:xfrm>
            <a:off x="670650" y="1339850"/>
            <a:ext cx="10850700" cy="5106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indent="-381000" algn="just">
              <a:buClr>
                <a:schemeClr val="dk1"/>
              </a:buClr>
              <a:buSzPts val="2400"/>
              <a:buFont typeface="Arial"/>
              <a:buChar char="-"/>
            </a:pPr>
            <a:r>
              <a:rPr lang="en-US" sz="2400" b="1" i="0" u="none" strike="noStrike" cap="none">
                <a:solidFill>
                  <a:schemeClr val="dk1"/>
                </a:solidFill>
                <a:latin typeface="Arial"/>
                <a:ea typeface="Arial"/>
                <a:cs typeface="Arial"/>
                <a:sym typeface="Arial"/>
              </a:rPr>
              <a:t>Since we </a:t>
            </a:r>
            <a:r>
              <a:rPr lang="en-US" sz="2400" b="1">
                <a:solidFill>
                  <a:schemeClr val="dk1"/>
                </a:solidFill>
              </a:rPr>
              <a:t>didn’t </a:t>
            </a:r>
            <a:r>
              <a:rPr lang="en-US" sz="2400" b="1" i="0" u="none" strike="noStrike" cap="none">
                <a:solidFill>
                  <a:schemeClr val="dk1"/>
                </a:solidFill>
                <a:latin typeface="Arial"/>
                <a:ea typeface="Arial"/>
                <a:cs typeface="Arial"/>
                <a:sym typeface="Arial"/>
              </a:rPr>
              <a:t>have access to the comprehensive weather data </a:t>
            </a:r>
            <a:r>
              <a:rPr lang="en-US" sz="2400" b="1">
                <a:solidFill>
                  <a:schemeClr val="dk1"/>
                </a:solidFill>
              </a:rPr>
              <a:t>prior to 1990</a:t>
            </a:r>
            <a:r>
              <a:rPr lang="en-US" sz="2400" b="1" i="0" u="none" strike="noStrike" cap="none">
                <a:solidFill>
                  <a:schemeClr val="dk1"/>
                </a:solidFill>
                <a:latin typeface="Arial"/>
                <a:ea typeface="Arial"/>
                <a:cs typeface="Arial"/>
                <a:sym typeface="Arial"/>
              </a:rPr>
              <a:t>, we </a:t>
            </a:r>
            <a:r>
              <a:rPr lang="en-US" sz="2400" b="1">
                <a:solidFill>
                  <a:schemeClr val="dk1"/>
                </a:solidFill>
              </a:rPr>
              <a:t>were</a:t>
            </a:r>
            <a:r>
              <a:rPr lang="en-US" sz="2400" b="1" i="0" u="none" strike="noStrike" cap="none">
                <a:solidFill>
                  <a:schemeClr val="dk1"/>
                </a:solidFill>
                <a:latin typeface="Arial"/>
                <a:ea typeface="Arial"/>
                <a:cs typeface="Arial"/>
                <a:sym typeface="Arial"/>
              </a:rPr>
              <a:t> not able to make any comment on climate change in general.</a:t>
            </a:r>
            <a:r>
              <a:rPr lang="en-US" sz="2400" b="1">
                <a:solidFill>
                  <a:schemeClr val="dk1"/>
                </a:solidFil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This</a:t>
            </a:r>
            <a:r>
              <a:rPr lang="en-US" sz="2400" b="1" i="0" u="none" strike="noStrike" cap="none">
                <a:solidFill>
                  <a:schemeClr val="dk1"/>
                </a:solidFill>
                <a:latin typeface="Arial"/>
                <a:ea typeface="Arial"/>
                <a:cs typeface="Arial"/>
                <a:sym typeface="Arial"/>
              </a:rPr>
              <a:t> project can be used to get an overall picture of the weather conditions of a city, just by plugging in the city code.</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349" name="Google Shape;349;g5ad697d432_1_28"/>
          <p:cNvSpPr txBox="1"/>
          <p:nvPr/>
        </p:nvSpPr>
        <p:spPr>
          <a:xfrm>
            <a:off x="6120125" y="680025"/>
            <a:ext cx="1143000" cy="20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1"/>
          <p:cNvSpPr txBox="1">
            <a:spLocks noGrp="1"/>
          </p:cNvSpPr>
          <p:nvPr>
            <p:ph type="ctrTitle"/>
          </p:nvPr>
        </p:nvSpPr>
        <p:spPr>
          <a:xfrm>
            <a:off x="2490300" y="2499300"/>
            <a:ext cx="7211400" cy="185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5ab0f4df4d_0_28"/>
          <p:cNvSpPr txBox="1">
            <a:spLocks noGrp="1"/>
          </p:cNvSpPr>
          <p:nvPr>
            <p:ph type="title"/>
          </p:nvPr>
        </p:nvSpPr>
        <p:spPr>
          <a:xfrm>
            <a:off x="2703975" y="1987525"/>
            <a:ext cx="6257700" cy="64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111" name="Google Shape;111;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Climate Change in Recent Years</a:t>
            </a:r>
            <a:endParaRPr/>
          </a:p>
        </p:txBody>
      </p:sp>
      <p:sp>
        <p:nvSpPr>
          <p:cNvPr id="113" name="Google Shape;113;p4"/>
          <p:cNvSpPr txBox="1"/>
          <p:nvPr/>
        </p:nvSpPr>
        <p:spPr>
          <a:xfrm>
            <a:off x="371824" y="5155337"/>
            <a:ext cx="5723450" cy="521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3"/>
              </a:rPr>
              <a:t>https://climate.nasa.gov/news/2876/new-studies-increase-confidence-in-nasas-measure-of-earths-temperature/</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The Phenomenon of Climate Change:</a:t>
            </a:r>
            <a:endParaRPr sz="1800" b="1"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Global Warming</a:t>
            </a:r>
            <a:endParaRPr sz="1800" b="1"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Forest Degradation</a:t>
            </a:r>
            <a:endParaRPr sz="1800" b="1"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Arial"/>
                <a:ea typeface="Arial"/>
                <a:cs typeface="Arial"/>
                <a:sym typeface="Arial"/>
              </a:rPr>
              <a:t>Desertification</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4">
            <a:alphaModFix/>
          </a:blip>
          <a:srcRect/>
          <a:stretch/>
        </p:blipFill>
        <p:spPr>
          <a:xfrm>
            <a:off x="7111088" y="1181100"/>
            <a:ext cx="4409400" cy="2947988"/>
          </a:xfrm>
          <a:prstGeom prst="rect">
            <a:avLst/>
          </a:prstGeom>
          <a:noFill/>
          <a:ln>
            <a:noFill/>
          </a:ln>
        </p:spPr>
      </p:pic>
      <p:pic>
        <p:nvPicPr>
          <p:cNvPr id="2" name="Picture 2">
            <a:extLst>
              <a:ext uri="{FF2B5EF4-FFF2-40B4-BE49-F238E27FC236}">
                <a16:creationId xmlns:a16="http://schemas.microsoft.com/office/drawing/2014/main" id="{1B0B989C-CD55-46AD-A988-64053BEE9528}"/>
              </a:ext>
            </a:extLst>
          </p:cNvPr>
          <p:cNvPicPr>
            <a:picLocks noChangeAspect="1"/>
          </p:cNvPicPr>
          <p:nvPr/>
        </p:nvPicPr>
        <p:blipFill>
          <a:blip r:embed="rId5"/>
          <a:stretch>
            <a:fillRect/>
          </a:stretch>
        </p:blipFill>
        <p:spPr>
          <a:xfrm>
            <a:off x="406399" y="1281641"/>
            <a:ext cx="6436783" cy="360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ab5be6871_0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121" name="Google Shape;121;g5ab5be6871_0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1908222"/>
            <a:ext cx="9279000" cy="3111600"/>
          </a:xfrm>
          <a:prstGeom prst="rect">
            <a:avLst/>
          </a:prstGeom>
          <a:noFill/>
          <a:ln>
            <a:noFill/>
          </a:ln>
        </p:spPr>
        <p:txBody>
          <a:bodyPr spcFirstLastPara="1" wrap="square" lIns="91425" tIns="91425" rIns="91425" bIns="91425" anchor="t" anchorCtr="0">
            <a:noAutofit/>
          </a:bodyPr>
          <a:lstStyle/>
          <a:p>
            <a:pPr marL="457200" indent="-381000" algn="just">
              <a:buClr>
                <a:schemeClr val="dk1"/>
              </a:buClr>
              <a:buSzPts val="2400"/>
              <a:buFont typeface="Arial"/>
              <a:buChar char="-"/>
            </a:pPr>
            <a:r>
              <a:rPr lang="en-US" sz="2400" b="1" i="0" u="none" strike="noStrike" cap="none">
                <a:solidFill>
                  <a:schemeClr val="dk1"/>
                </a:solidFill>
                <a:latin typeface="Arial"/>
                <a:ea typeface="Arial"/>
                <a:cs typeface="Arial"/>
                <a:sym typeface="Arial"/>
              </a:rPr>
              <a:t>To explore the trends of climate change in some cities in the United States by visualizing weather data over the past few decades.</a:t>
            </a:r>
            <a:r>
              <a:rPr lang="en-US" sz="2400" b="1">
                <a:solidFill>
                  <a:schemeClr val="dk1"/>
                </a:solidFil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To study the relationship between the geographical position and climatic </a:t>
            </a:r>
            <a:r>
              <a:rPr lang="en-US" sz="2400" b="1">
                <a:solidFill>
                  <a:schemeClr val="dk1"/>
                </a:solidFill>
              </a:rPr>
              <a:t>conditions</a:t>
            </a:r>
            <a:r>
              <a:rPr lang="en-US" sz="2400" b="1" i="0" u="none" strike="noStrike" cap="none">
                <a:solidFill>
                  <a:schemeClr val="dk1"/>
                </a:solidFill>
                <a:latin typeface="Arial"/>
                <a:ea typeface="Arial"/>
                <a:cs typeface="Arial"/>
                <a:sym typeface="Arial"/>
              </a:rPr>
              <a:t>.</a:t>
            </a:r>
            <a:endParaRPr>
              <a:solidFill>
                <a:schemeClr val="dk1"/>
              </a:solidFill>
            </a:endParaRPr>
          </a:p>
          <a:p>
            <a:pPr marL="457200" marR="0" lvl="0" indent="-228600" algn="just"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Take a deep-dive into San Diego’s weather.</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661775" y="1775850"/>
            <a:ext cx="7996800" cy="78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sz="3600"/>
              <a:t>Data Collection and Preprocessing</a:t>
            </a:r>
            <a:endParaRPr sz="3600"/>
          </a:p>
        </p:txBody>
      </p:sp>
      <p:sp>
        <p:nvSpPr>
          <p:cNvPr id="128" name="Google Shape;128;p5"/>
          <p:cNvSpPr/>
          <p:nvPr/>
        </p:nvSpPr>
        <p:spPr>
          <a:xfrm>
            <a:off x="1496982" y="1987531"/>
            <a:ext cx="744465"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5ab0f4df4d_0_6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35" name="Google Shape;135;g5ab0f4df4d_0_61"/>
          <p:cNvSpPr txBox="1"/>
          <p:nvPr/>
        </p:nvSpPr>
        <p:spPr>
          <a:xfrm>
            <a:off x="841475" y="1324375"/>
            <a:ext cx="10322100" cy="48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36" name="Google Shape;136;g5ab0f4df4d_0_6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a:stretch/>
        </p:blipFill>
        <p:spPr>
          <a:xfrm>
            <a:off x="946250" y="1130300"/>
            <a:ext cx="9646499" cy="5564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5ab4d18d7c_0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Summary</a:t>
            </a:r>
            <a:endParaRPr/>
          </a:p>
        </p:txBody>
      </p:sp>
      <p:sp>
        <p:nvSpPr>
          <p:cNvPr id="145" name="Google Shape;145;g5ab4d18d7c_0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8</a:t>
            </a:fld>
            <a:endParaRPr/>
          </a:p>
        </p:txBody>
      </p:sp>
      <p:pic>
        <p:nvPicPr>
          <p:cNvPr id="146" name="Google Shape;146;g5ab4d18d7c_0_8"/>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47" name="Google Shape;147;g5ab4d18d7c_0_8"/>
          <p:cNvPicPr preferRelativeResize="0"/>
          <p:nvPr/>
        </p:nvPicPr>
        <p:blipFill rotWithShape="1">
          <a:blip r:embed="rId4">
            <a:alphaModFix/>
          </a:blip>
          <a:srcRect/>
          <a:stretch/>
        </p:blipFill>
        <p:spPr>
          <a:xfrm>
            <a:off x="6158575" y="1721199"/>
            <a:ext cx="6033426" cy="3616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5ab4d18d7c_0_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Selected</a:t>
            </a:r>
            <a:endParaRPr/>
          </a:p>
        </p:txBody>
      </p:sp>
      <p:sp>
        <p:nvSpPr>
          <p:cNvPr id="154" name="Google Shape;154;g5ab4d18d7c_0_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155" name="Google Shape;155;g5ab4d18d7c_0_16"/>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56" name="Google Shape;156;g5ab4d18d7c_0_16"/>
          <p:cNvPicPr preferRelativeResize="0"/>
          <p:nvPr/>
        </p:nvPicPr>
        <p:blipFill rotWithShape="1">
          <a:blip r:embed="rId4">
            <a:alphaModFix/>
          </a:blip>
          <a:srcRect/>
          <a:stretch/>
        </p:blipFill>
        <p:spPr>
          <a:xfrm>
            <a:off x="6158575" y="1721199"/>
            <a:ext cx="6033426" cy="3616249"/>
          </a:xfrm>
          <a:prstGeom prst="rect">
            <a:avLst/>
          </a:prstGeom>
          <a:noFill/>
          <a:ln>
            <a:noFill/>
          </a:ln>
        </p:spPr>
      </p:pic>
      <p:sp>
        <p:nvSpPr>
          <p:cNvPr id="157" name="Google Shape;157;g5ab4d18d7c_0_16"/>
          <p:cNvSpPr/>
          <p:nvPr/>
        </p:nvSpPr>
        <p:spPr>
          <a:xfrm>
            <a:off x="98425" y="2373925"/>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5ab4d18d7c_0_16"/>
          <p:cNvSpPr/>
          <p:nvPr/>
        </p:nvSpPr>
        <p:spPr>
          <a:xfrm>
            <a:off x="98425" y="2815200"/>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5ab4d18d7c_0_16"/>
          <p:cNvSpPr/>
          <p:nvPr/>
        </p:nvSpPr>
        <p:spPr>
          <a:xfrm>
            <a:off x="67675" y="5779025"/>
            <a:ext cx="12045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weather icon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8.png"/></Relationships>
</file>

<file path=ppt/webextensions/webextension1.xml><?xml version="1.0" encoding="utf-8"?>
<we:webextension xmlns:we="http://schemas.microsoft.com/office/webextensions/webextension/2010/11" id="{0A9EA8CF-FB0D-48B9-9E27-5EB9450475AD}">
  <we:reference id="WA104379485" version="1.0.0.2" store="en-US" storeType="omex"/>
  <we:alternateReferences>
    <we:reference id="WA104379485" version="1.0.0.2" store="omex" storeType="omex"/>
  </we:alternateReferences>
  <we:properties>
    <we:property name="savedState" value="{&quot;plotlyChartUrl&quot;:&quot;https://plot.ly/~amgoyal/4.embed&quot;,&quot;plotlyChartJSON&quot;:null,&quot;appVersion&quot;:&quot;1.0&quot;,&quot;savedDate&quot;:&quot;Fri, 07 Jun 2019 23:35:50 GM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74CDFA32-99A0-4C90-BED0-817658FC545B}">
  <we:reference id="WA104379485" version="1.0.0.2" store="en-US" storeType="omex"/>
  <we:alternateReferences>
    <we:reference id="WA104379485" version="1.0.0.2" store="omex" storeType="omex"/>
  </we:alternateReferences>
  <we:properties>
    <we:property name="savedState" value="{&quot;plotlyChartUrl&quot;:&quot;https://plot.ly/~amgoyal/2.embed&quot;,&quot;plotlyChartJSON&quot;:null,&quot;appVersion&quot;:&quot;1.0&quot;,&quot;savedDate&quot;:&quot;Fri, 07 Jun 2019 23:37:35 GM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26</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主题5</vt:lpstr>
      <vt:lpstr>主题5</vt:lpstr>
      <vt:lpstr>Climate Study for the United States </vt:lpstr>
      <vt:lpstr>PowerPoint Presentation</vt:lpstr>
      <vt:lpstr>Introduction</vt:lpstr>
      <vt:lpstr>Climate Change in Recent Years</vt:lpstr>
      <vt:lpstr>Proposals &amp; Goals</vt:lpstr>
      <vt:lpstr>Data Collection and Preprocessing</vt:lpstr>
      <vt:lpstr>Weather Underground        </vt:lpstr>
      <vt:lpstr>Data Summary</vt:lpstr>
      <vt:lpstr>Data Selected</vt:lpstr>
      <vt:lpstr>Data Cleaning </vt:lpstr>
      <vt:lpstr>Data - City Code Reference</vt:lpstr>
      <vt:lpstr>The Distribution of Selected Cities</vt:lpstr>
      <vt:lpstr>Comparison between West and East Coast</vt:lpstr>
      <vt:lpstr>Average Temperature Comparison -- Year wise </vt:lpstr>
      <vt:lpstr>Average Temperature Correlation</vt:lpstr>
      <vt:lpstr>Average Precipitation West Coast </vt:lpstr>
      <vt:lpstr>Average Precipitation East Coast </vt:lpstr>
      <vt:lpstr>Average Precipitation Correlation</vt:lpstr>
      <vt:lpstr> Weather Analysis for San Diego</vt:lpstr>
      <vt:lpstr>Weather of San Diego </vt:lpstr>
      <vt:lpstr>Average Temperature (San Diego, 1990 - 2018)</vt:lpstr>
      <vt:lpstr>Average Precipitation in San Diego (1990 - 2018)</vt:lpstr>
      <vt:lpstr>Conclusions</vt:lpstr>
      <vt:lpstr>Evaluations and Applications</vt:lpstr>
      <vt:lpstr>Evaluations and Applications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Study for the United States </dc:title>
  <dc:creator>一帆 罗</dc:creator>
  <cp:revision>33</cp:revision>
  <dcterms:created xsi:type="dcterms:W3CDTF">2019-05-18T20:52:46Z</dcterms:created>
  <dcterms:modified xsi:type="dcterms:W3CDTF">2019-06-07T23:39:36Z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